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50" r:id="rId1"/>
  </p:sldMasterIdLst>
  <p:notesMasterIdLst>
    <p:notesMasterId r:id="rId31"/>
  </p:notesMasterIdLst>
  <p:sldIdLst>
    <p:sldId id="267" r:id="rId2"/>
    <p:sldId id="258" r:id="rId3"/>
    <p:sldId id="298" r:id="rId4"/>
    <p:sldId id="283" r:id="rId5"/>
    <p:sldId id="299" r:id="rId6"/>
    <p:sldId id="302" r:id="rId7"/>
    <p:sldId id="303" r:id="rId8"/>
    <p:sldId id="310" r:id="rId9"/>
    <p:sldId id="305" r:id="rId10"/>
    <p:sldId id="306" r:id="rId11"/>
    <p:sldId id="307" r:id="rId12"/>
    <p:sldId id="308" r:id="rId13"/>
    <p:sldId id="315" r:id="rId14"/>
    <p:sldId id="313" r:id="rId15"/>
    <p:sldId id="314" r:id="rId16"/>
    <p:sldId id="319" r:id="rId17"/>
    <p:sldId id="318" r:id="rId18"/>
    <p:sldId id="320" r:id="rId19"/>
    <p:sldId id="323" r:id="rId20"/>
    <p:sldId id="322" r:id="rId21"/>
    <p:sldId id="324" r:id="rId22"/>
    <p:sldId id="325" r:id="rId23"/>
    <p:sldId id="287" r:id="rId24"/>
    <p:sldId id="275" r:id="rId25"/>
    <p:sldId id="277" r:id="rId26"/>
    <p:sldId id="278" r:id="rId27"/>
    <p:sldId id="279" r:id="rId28"/>
    <p:sldId id="281" r:id="rId29"/>
    <p:sldId id="280" r:id="rId30"/>
  </p:sldIdLst>
  <p:sldSz cx="9144000" cy="5143500" type="screen16x9"/>
  <p:notesSz cx="6858000" cy="9144000"/>
  <p:embeddedFontLst>
    <p:embeddedFont>
      <p:font typeface="Agfa Rotis Sans Serif" panose="020B0604020202020204"/>
      <p:regular r:id="rId32"/>
      <p:bold r:id="rId33"/>
      <p: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Wingdings 3" panose="05040102010807070707" pitchFamily="18" charset="2"/>
      <p:regular r:id="rId39"/>
    </p:embeddedFont>
  </p:embeddedFontLst>
  <p:custDataLst>
    <p:tags r:id="rId40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3A6EB0"/>
    <a:srgbClr val="CCCCCC"/>
    <a:srgbClr val="999999"/>
    <a:srgbClr val="00519E"/>
    <a:srgbClr val="3A6DAF"/>
    <a:srgbClr val="FFFFFF"/>
    <a:srgbClr val="B1C91F"/>
    <a:srgbClr val="DC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66" autoAdjust="0"/>
    <p:restoredTop sz="87942" autoAdjust="0"/>
  </p:normalViewPr>
  <p:slideViewPr>
    <p:cSldViewPr>
      <p:cViewPr varScale="1">
        <p:scale>
          <a:sx n="128" d="100"/>
          <a:sy n="128" d="100"/>
        </p:scale>
        <p:origin x="246" y="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hteck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099" name="Rechteck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4100" name="Rechteck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hteck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hteck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103" name="Rechteck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F5BB0B9-325A-40D4-A4FB-6047E65318BC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0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FreMEn</a:t>
            </a:r>
            <a:r>
              <a:rPr lang="de-DE" dirty="0"/>
              <a:t>: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Enhancement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Einteilung einer Umgebung in finite Bereiche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einzelne Räume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Zellen eines Gitters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Zellen können zu diskreten Zeitpunkten „belegt“ (1) oder „leer“ (0) sein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Beobachtung der Umgebung über viele diskrete Zeitpunkte resultiert in binärem Vektor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jede Zelle wird durch einen separaten Vektor dargestellt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Zustandsvektoren </a:t>
            </a:r>
            <a:r>
              <a:rPr lang="de-DE" i="1" dirty="0"/>
              <a:t>s(t) </a:t>
            </a:r>
            <a:r>
              <a:rPr lang="de-DE" dirty="0"/>
              <a:t>werden mittels Fourier-transformiert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Frequenzen mit den größten Amplituden werden ermittelt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Rücktransformation erfolgt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Ergebnis: Zellzustands-Wahrscheinlichkeit </a:t>
            </a:r>
            <a:r>
              <a:rPr lang="de-DE" i="1" dirty="0"/>
              <a:t>p(t) </a:t>
            </a:r>
            <a:r>
              <a:rPr lang="de-DE" dirty="0"/>
              <a:t>als Funktion der Zeit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Schätzung des Zellzustands </a:t>
            </a:r>
            <a:r>
              <a:rPr lang="de-DE" i="1" dirty="0" err="1"/>
              <a:t>s‘</a:t>
            </a:r>
            <a:r>
              <a:rPr lang="de-DE" i="1" dirty="0"/>
              <a:t>(t) </a:t>
            </a:r>
            <a:r>
              <a:rPr lang="de-DE" dirty="0"/>
              <a:t>mittels Schwellwert </a:t>
            </a:r>
            <a:r>
              <a:rPr lang="de-DE" i="1" dirty="0"/>
              <a:t>c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Anzahl der Frequenzen bestimmt Ordnung des </a:t>
            </a:r>
            <a:r>
              <a:rPr lang="de-DE" dirty="0" err="1"/>
              <a:t>FreMEn</a:t>
            </a:r>
            <a:r>
              <a:rPr lang="de-DE" dirty="0"/>
              <a:t>-Modells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Merkmale </a:t>
            </a:r>
            <a:r>
              <a:rPr lang="de-DE" dirty="0" err="1"/>
              <a:t>FreMEn</a:t>
            </a:r>
            <a:r>
              <a:rPr lang="de-DE" dirty="0"/>
              <a:t>: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räumlich und zeitlich diskrete Darstellung von Zellzuständen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Zellzustände nicht statisch, sondern Funktionen der Zeit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Beschreibung speichereffizient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Frequenzen, Amplituden, Phasenversätze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endParaRPr lang="de-DE" dirty="0"/>
          </a:p>
          <a:p>
            <a:pPr marL="612775" lvl="1" indent="-342900">
              <a:buFont typeface="Symbol" panose="05050102010706020507" pitchFamily="18" charset="2"/>
              <a:buChar char="-"/>
            </a:pPr>
            <a:endParaRPr lang="de-DE" dirty="0"/>
          </a:p>
          <a:p>
            <a:pPr marL="612775" lvl="1" indent="-342900">
              <a:buFont typeface="Symbol" panose="05050102010706020507" pitchFamily="18" charset="2"/>
              <a:buChar char="-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BB0B9-325A-40D4-A4FB-6047E65318B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921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binär: befindet sich während Zeitintervall </a:t>
            </a:r>
            <a:r>
              <a:rPr lang="de-DE" dirty="0" err="1"/>
              <a:t>t</a:t>
            </a:r>
            <a:r>
              <a:rPr lang="de-DE" baseline="-25000" dirty="0" err="1"/>
              <a:t>i</a:t>
            </a:r>
            <a:r>
              <a:rPr lang="de-DE" dirty="0" err="1"/>
              <a:t>eine</a:t>
            </a:r>
            <a:r>
              <a:rPr lang="de-DE" dirty="0"/>
              <a:t> Person in der Zelle?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i="1" dirty="0"/>
              <a:t>s(t)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quantitativ: wie häufig befinden sich Personen während Zeitintervall </a:t>
            </a:r>
            <a:r>
              <a:rPr lang="de-DE" dirty="0" err="1"/>
              <a:t>t</a:t>
            </a:r>
            <a:r>
              <a:rPr lang="de-DE" baseline="-25000" dirty="0" err="1"/>
              <a:t>i</a:t>
            </a:r>
            <a:r>
              <a:rPr lang="de-DE" dirty="0"/>
              <a:t> in der Zelle?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el-GR" i="1" dirty="0">
                <a:sym typeface="Wingdings" panose="05000000000000000000" pitchFamily="2" charset="2"/>
              </a:rPr>
              <a:t>λ</a:t>
            </a:r>
            <a:r>
              <a:rPr lang="de-DE" i="1" dirty="0">
                <a:sym typeface="Wingdings" panose="05000000000000000000" pitchFamily="2" charset="2"/>
              </a:rPr>
              <a:t>(t)</a:t>
            </a:r>
            <a:endParaRPr lang="de-DE" i="1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BB0B9-325A-40D4-A4FB-6047E65318B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547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Ergebnis: 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für jede Zelle sind die Zeitstempel mit den korrespondierenden Zellzuständen {0, 1} ermittelt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Daten werden in einer externen Datenbank gespeichert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 Datenbankeintrag mit Aufbau: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Zellenname 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Zeitstempel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Zellenzustand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BB0B9-325A-40D4-A4FB-6047E65318B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899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5" descr="luh_logo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880" y="123477"/>
            <a:ext cx="2043221" cy="58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d 14" descr="LOGO_imes_Schrift_rech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3477"/>
            <a:ext cx="2724621" cy="5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/>
          <p:cNvSpPr/>
          <p:nvPr userDrawn="1"/>
        </p:nvSpPr>
        <p:spPr bwMode="auto">
          <a:xfrm>
            <a:off x="5724128" y="3291830"/>
            <a:ext cx="3419871" cy="1565920"/>
          </a:xfrm>
          <a:prstGeom prst="rect">
            <a:avLst/>
          </a:prstGeom>
          <a:solidFill>
            <a:srgbClr val="FFFF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79662"/>
            <a:ext cx="8640959" cy="432048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10000"/>
              </a:lnSpc>
              <a:defRPr sz="2800">
                <a:solidFill>
                  <a:srgbClr val="3A6EB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/>
              <a:t>Arbeitstitel (ggf. Schriftgröße anpassen bzw. zweizeilig)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0" hasCustomPrompt="1"/>
          </p:nvPr>
        </p:nvSpPr>
        <p:spPr>
          <a:xfrm>
            <a:off x="251520" y="1419622"/>
            <a:ext cx="8640960" cy="36004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 typeface="Wingdings" pitchFamily="2" charset="2"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Vortrag Studien-, Projekt-, Bachelor-, … Diplomarbeit</a:t>
            </a:r>
          </a:p>
        </p:txBody>
      </p:sp>
      <p:sp>
        <p:nvSpPr>
          <p:cNvPr id="22" name="Linie 20"/>
          <p:cNvSpPr>
            <a:spLocks noChangeShapeType="1"/>
          </p:cNvSpPr>
          <p:nvPr userDrawn="1"/>
        </p:nvSpPr>
        <p:spPr bwMode="auto">
          <a:xfrm flipH="1">
            <a:off x="0" y="843558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3" name="Inhaltsplatzhalter 2"/>
          <p:cNvSpPr>
            <a:spLocks noGrp="1"/>
          </p:cNvSpPr>
          <p:nvPr>
            <p:ph idx="11" hasCustomPrompt="1"/>
          </p:nvPr>
        </p:nvSpPr>
        <p:spPr>
          <a:xfrm>
            <a:off x="251520" y="2787774"/>
            <a:ext cx="3600400" cy="9361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spcBef>
                <a:spcPts val="0"/>
              </a:spcBef>
              <a:buFont typeface="Wingdings" pitchFamily="2" charset="2"/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Name, Vorname,</a:t>
            </a:r>
            <a:br>
              <a:rPr lang="de-DE" dirty="0"/>
            </a:br>
            <a:r>
              <a:rPr lang="de-DE" dirty="0"/>
              <a:t>Matrikelnummer,</a:t>
            </a:r>
            <a:br>
              <a:rPr lang="de-DE" dirty="0"/>
            </a:br>
            <a:r>
              <a:rPr lang="de-DE" dirty="0"/>
              <a:t>Datum, …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4355976" y="2499742"/>
            <a:ext cx="4537199" cy="235800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de-DE" dirty="0"/>
              <a:t>Titelbild</a:t>
            </a:r>
          </a:p>
        </p:txBody>
      </p:sp>
      <p:sp>
        <p:nvSpPr>
          <p:cNvPr id="12" name="Rechteck 2"/>
          <p:cNvSpPr>
            <a:spLocks noChangeArrowheads="1"/>
          </p:cNvSpPr>
          <p:nvPr userDrawn="1"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30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8642350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 marL="808038" indent="-180975">
              <a:buFont typeface="Wingdings" pitchFamily="2" charset="2"/>
              <a:buChar char="§"/>
              <a:defRPr sz="1600"/>
            </a:lvl4pPr>
            <a:lvl5pPr marL="269875" indent="-174625">
              <a:defRPr sz="2000"/>
            </a:lvl5pPr>
            <a:lvl6pPr marL="538163" indent="-180975">
              <a:buClr>
                <a:schemeClr val="bg2">
                  <a:lumMod val="50000"/>
                  <a:lumOff val="50000"/>
                </a:schemeClr>
              </a:buClr>
              <a:buSzPct val="80000"/>
              <a:buFont typeface="Wingdings 3" pitchFamily="18" charset="2"/>
              <a:buChar char="Æ"/>
              <a:defRPr lang="de-DE" sz="18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5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251520" y="4857750"/>
            <a:ext cx="5768280" cy="285750"/>
          </a:xfrm>
        </p:spPr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7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4321175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6"/>
          </p:nvPr>
        </p:nvSpPr>
        <p:spPr>
          <a:xfrm>
            <a:off x="5292725" y="1131888"/>
            <a:ext cx="3600450" cy="36004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8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>
            <a:spLocks noChangeArrowheads="1"/>
          </p:cNvSpPr>
          <p:nvPr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7740650" y="4857750"/>
            <a:ext cx="1403350" cy="57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anchor="ctr"/>
          <a:lstStyle/>
          <a:p>
            <a:endParaRPr lang="de-DE"/>
          </a:p>
        </p:txBody>
      </p:sp>
      <p:pic>
        <p:nvPicPr>
          <p:cNvPr id="6" name="Bild 19" descr="LOGO_im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67" y="123526"/>
            <a:ext cx="430329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ie 20"/>
          <p:cNvSpPr>
            <a:spLocks noChangeShapeType="1"/>
          </p:cNvSpPr>
          <p:nvPr/>
        </p:nvSpPr>
        <p:spPr bwMode="auto">
          <a:xfrm flipH="1">
            <a:off x="0" y="627534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1" name="Titelplatzhalter 20"/>
          <p:cNvSpPr>
            <a:spLocks noGrp="1"/>
          </p:cNvSpPr>
          <p:nvPr>
            <p:ph type="title"/>
          </p:nvPr>
        </p:nvSpPr>
        <p:spPr>
          <a:xfrm>
            <a:off x="251520" y="627533"/>
            <a:ext cx="7200800" cy="360041"/>
          </a:xfrm>
          <a:prstGeom prst="rect">
            <a:avLst/>
          </a:prstGeom>
        </p:spPr>
        <p:txBody>
          <a:bodyPr lIns="0" tIns="36000" rIns="0" bIns="0" anchor="t" anchorCtr="0"/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27" name="Textplatzhalter 2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7740650" y="4857750"/>
            <a:ext cx="140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Seite </a:t>
            </a:r>
            <a:fld id="{8B9AAF14-B646-469B-9FA0-A5D5554E3CD3}" type="slidenum">
              <a:rPr lang="de-DE" sz="120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pPr algn="r"/>
              <a:t>‹Nr.›</a:t>
            </a:fld>
            <a:endParaRPr lang="de-DE" sz="12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51520" y="4857750"/>
            <a:ext cx="576828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0" lang="de-DE" sz="1200" b="0" i="1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Calibri" pitchFamily="34" charset="0"/>
              </a:defRPr>
            </a:lvl1pPr>
          </a:lstStyle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07" y="123526"/>
            <a:ext cx="432000" cy="432000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4" r:id="rId1"/>
    <p:sldLayoutId id="2147483652" r:id="rId2"/>
    <p:sldLayoutId id="2147483655" r:id="rId3"/>
  </p:sldLayoutIdLst>
  <p:hf sldNum="0" hd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de-DE" sz="2200" b="1" kern="0" smtClean="0">
          <a:solidFill>
            <a:srgbClr val="3A6EB0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9pPr>
    </p:titleStyle>
    <p:bodyStyle>
      <a:lvl1pPr marL="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None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  <a:cs typeface="+mn-cs"/>
        </a:defRPr>
      </a:lvl1pPr>
      <a:lvl2pPr marL="269875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2pPr>
      <a:lvl3pPr marL="538163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3pPr>
      <a:lvl4pPr marL="808038" marR="0" indent="-18097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6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4pPr>
      <a:lvl5pPr marL="269875" marR="0" indent="-17462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 3" pitchFamily="18" charset="2"/>
        <a:buChar char="Æ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5pPr>
      <a:lvl6pPr marL="538163" indent="-180975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50000"/>
            <a:lumOff val="50000"/>
          </a:schemeClr>
        </a:buClr>
        <a:buSzPct val="80000"/>
        <a:buFont typeface="Wingdings 3" pitchFamily="18" charset="2"/>
        <a:buChar char="Æ"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nathanleroux.org/software/iguanatex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ysik.tu-darmstadt.de/media/fachbereich_physik/phys_studium/phys_studium_bachelor/phys_studium_bsc_praktika/phys_studium_bsc_praktika_gp/phys_studium_bsc_praktika_gp_regeln/Gr_Einh_Gl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1400" dirty="0"/>
              <a:t>Im Rahmen der Studentenrunde „Robotik“ bekommt jeder Student die Möglichkeit, den Zwischenstand seiner Arbeit und/oder aktuellen Arbeitspunkt vorzustellen. Die Runde findet zweiwöchentlich statt, der Termin steht im </a:t>
            </a:r>
            <a:r>
              <a:rPr lang="de-DE" sz="1400" dirty="0" err="1"/>
              <a:t>Stud.IP</a:t>
            </a:r>
            <a:r>
              <a:rPr lang="de-DE" sz="1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r>
              <a:rPr lang="de-DE" sz="1400" b="1" dirty="0"/>
              <a:t>Zeitrahmen: 3 Minuten Vorstellung, 2 Minuten Diskussion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lvl="0"/>
            <a:r>
              <a:rPr lang="de-DE" sz="1400" b="1" dirty="0"/>
              <a:t>Aus Zeitgründen möglichst wenig Folien beschränken: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Titelblatt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Motivation und/oder ein kurzer Projektüberblick (nur als kurze Einführung gedacht; max. 20 sec)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Projektstand und zeitliche Planung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Womit beschäftigt ihr euch gerade </a:t>
            </a:r>
            <a:br>
              <a:rPr lang="de-DE" sz="1200" dirty="0"/>
            </a:br>
            <a:r>
              <a:rPr lang="de-DE" sz="1200" dirty="0"/>
              <a:t>und/oder welche Probleme habt ihr gerade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Ende (könnt ihr gerne übernehmen oder ein eigenes Bild einfügen) </a:t>
            </a:r>
          </a:p>
          <a:p>
            <a:pPr lvl="1" indent="0">
              <a:buNone/>
            </a:pPr>
            <a:endParaRPr lang="de-DE" sz="1400" dirty="0"/>
          </a:p>
          <a:p>
            <a:r>
              <a:rPr lang="de-DE" sz="1400" dirty="0"/>
              <a:t>Die Präsentation bitte </a:t>
            </a:r>
            <a:r>
              <a:rPr lang="de-DE" sz="1400" b="1" dirty="0"/>
              <a:t>spätestens eine halbe Stunde vor der Runde </a:t>
            </a:r>
            <a:r>
              <a:rPr lang="de-DE" sz="1400" dirty="0"/>
              <a:t>in den </a:t>
            </a:r>
            <a:r>
              <a:rPr lang="de-DE" sz="1400" b="1" dirty="0"/>
              <a:t>richtigen </a:t>
            </a:r>
            <a:r>
              <a:rPr lang="de-DE" sz="1400" dirty="0" err="1"/>
              <a:t>Stud.IP</a:t>
            </a:r>
            <a:r>
              <a:rPr lang="de-DE" sz="1400" dirty="0"/>
              <a:t> Ordner hochladen</a:t>
            </a:r>
            <a:endParaRPr lang="de-DE" sz="1400" b="1" dirty="0"/>
          </a:p>
          <a:p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4" y="268288"/>
            <a:ext cx="7633543" cy="358775"/>
          </a:xfrm>
        </p:spPr>
        <p:txBody>
          <a:bodyPr/>
          <a:lstStyle/>
          <a:p>
            <a:r>
              <a:rPr lang="de-DE" dirty="0"/>
              <a:t>Ablauf und Gliederung</a:t>
            </a:r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0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CA2C54-0B76-4D6F-8DCE-E54EBF55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Messdatenverarbeitung Server-seitig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53BCE2-CB6C-4A1C-B497-29E7E25122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432117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Funktion </a:t>
            </a:r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s(t)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de-DE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 </a:t>
            </a:r>
            <a:r>
              <a:rPr lang="de-DE" dirty="0"/>
              <a:t>soll durch eine Wahrscheinlichkeitsfunktion </a:t>
            </a:r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p(t)</a:t>
            </a:r>
            <a:r>
              <a:rPr lang="de-DE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de-DE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‘(t) </a:t>
            </a:r>
            <a:r>
              <a:rPr lang="de-DE" dirty="0"/>
              <a:t>approximiert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Frequenzspektrum muss ermittelt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inkrementelle Fouriertransformation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DD1320-551F-48D4-8FE7-D1D5FFBA13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108054-9E98-4717-AB3D-8055149AB6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9FBF370-3014-4F42-9A73-B85278DB00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956D484D-6574-47A4-9C3A-4B32789E6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25" y="1020220"/>
            <a:ext cx="4069655" cy="198604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3052118-E0B1-452E-A3B5-3FB2CCBE223C}"/>
              </a:ext>
            </a:extLst>
          </p:cNvPr>
          <p:cNvSpPr txBox="1"/>
          <p:nvPr/>
        </p:nvSpPr>
        <p:spPr>
          <a:xfrm>
            <a:off x="4843661" y="3006267"/>
            <a:ext cx="42996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Gleichung 1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Ablauf inkrementelle Fouriertransformation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7E04E2D-CCC3-47FC-A91C-5A263A68A05E}"/>
              </a:ext>
            </a:extLst>
          </p:cNvPr>
          <p:cNvSpPr txBox="1"/>
          <p:nvPr/>
        </p:nvSpPr>
        <p:spPr>
          <a:xfrm>
            <a:off x="6473242" y="875065"/>
            <a:ext cx="72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de-DE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C1EBB12-8D0C-4C6C-B593-2F4A3B8A5B89}"/>
              </a:ext>
            </a:extLst>
          </p:cNvPr>
          <p:cNvSpPr txBox="1"/>
          <p:nvPr/>
        </p:nvSpPr>
        <p:spPr>
          <a:xfrm>
            <a:off x="6588224" y="1436262"/>
            <a:ext cx="72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de-DE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E03284D-8ECB-452C-92C5-24FBA4093D17}"/>
              </a:ext>
            </a:extLst>
          </p:cNvPr>
          <p:cNvSpPr/>
          <p:nvPr/>
        </p:nvSpPr>
        <p:spPr bwMode="auto">
          <a:xfrm>
            <a:off x="6533142" y="1244397"/>
            <a:ext cx="328124" cy="24753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EE39EE6-689C-4751-9CFF-845DE9C1006C}"/>
              </a:ext>
            </a:extLst>
          </p:cNvPr>
          <p:cNvSpPr/>
          <p:nvPr/>
        </p:nvSpPr>
        <p:spPr bwMode="auto">
          <a:xfrm>
            <a:off x="6620141" y="1720967"/>
            <a:ext cx="328123" cy="24753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1367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12E41-EF2E-43B7-8BDD-F7D284D22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Messdatenverarbeitung Server-seitig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7C4B5A-CDD7-4BC0-8113-2E0190B9AF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468121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Einfluss eines periodischen Prozesses auf den Zellzustand </a:t>
            </a:r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s(t)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de-DE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  <a:r>
              <a:rPr lang="de-DE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/>
              <a:t>wird bestimmt durch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Periodendauer 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de-DE" dirty="0"/>
              <a:t> von einer Woche wird festgelegt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Mittelung von Werten innerhalb korrespondierender Zeitintervalle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7E3760-20F3-46E0-8761-4AED8564EA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B82495-B456-429D-8C65-073796587E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8F62C95-75AC-4DD6-9D4E-C6EFA7F9CE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4A91275-B661-4DCB-8B90-808936D16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50" y="1795341"/>
            <a:ext cx="1409822" cy="304826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6718354-3409-4F30-848A-6496D850C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86" y="888915"/>
            <a:ext cx="1387032" cy="187281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A7ADCE5-9529-4FC1-80F8-8F1BD35C7644}"/>
              </a:ext>
            </a:extLst>
          </p:cNvPr>
          <p:cNvSpPr txBox="1"/>
          <p:nvPr/>
        </p:nvSpPr>
        <p:spPr>
          <a:xfrm>
            <a:off x="5868144" y="2644884"/>
            <a:ext cx="3275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Gleichung 2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Mittelung der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Fourierkoeffizienten</a:t>
            </a:r>
            <a:endParaRPr lang="de-DE" sz="16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702FAF-DB2B-4066-9126-C9C0E2B5B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453" y="1780062"/>
            <a:ext cx="1409822" cy="32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39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D92B6-A1B0-4803-87D6-CCA2EC057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Messdatenverarbeitung Server-seitig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D497C0-927F-4076-BC45-710AFF4EF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9512" y="950894"/>
            <a:ext cx="432117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Prädiktionen </a:t>
            </a:r>
            <a:r>
              <a:rPr lang="de-DE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s‘</a:t>
            </a:r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  <a:r>
              <a:rPr lang="de-DE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de-DE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‘(t) </a:t>
            </a:r>
            <a:r>
              <a:rPr lang="de-DE" dirty="0"/>
              <a:t>mittels Schwellwert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i="1" dirty="0"/>
              <a:t>S </a:t>
            </a:r>
            <a:r>
              <a:rPr lang="de-DE" dirty="0"/>
              <a:t>: keine Werte kleiner als 0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i="1" dirty="0"/>
              <a:t>   </a:t>
            </a:r>
            <a:r>
              <a:rPr lang="de-DE" dirty="0"/>
              <a:t>: nächste natürliche Zahl</a:t>
            </a:r>
            <a:endParaRPr lang="de-DE" i="1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3885D1-7538-43C9-AC79-1B2187D89D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02E660-8917-4E7D-8FC4-689B70C5B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345833-FDE7-43DC-8912-59FB8CD834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1DDB79FA-69BB-4D88-B01B-82EBD6E62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559" y="1778851"/>
            <a:ext cx="3526274" cy="65588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231032B-ACEB-4F04-A3A4-EB2DA50FD6F2}"/>
              </a:ext>
            </a:extLst>
          </p:cNvPr>
          <p:cNvSpPr txBox="1"/>
          <p:nvPr/>
        </p:nvSpPr>
        <p:spPr>
          <a:xfrm>
            <a:off x="5220072" y="2434738"/>
            <a:ext cx="38103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Gleichung 3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Wahrscheinlichkeitsfunktion eines Zellzustandes</a:t>
            </a:r>
          </a:p>
        </p:txBody>
      </p:sp>
      <p:pic>
        <p:nvPicPr>
          <p:cNvPr id="11" name="Grafik 10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E0E5A6BC-97A9-4AF4-BD60-DBA6C7D4F7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8" t="27909" r="77322" b="31772"/>
          <a:stretch/>
        </p:blipFill>
        <p:spPr>
          <a:xfrm>
            <a:off x="878204" y="1704285"/>
            <a:ext cx="144016" cy="2857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15A687D-142B-4993-8CE5-F8DCD8F73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596" y="908826"/>
            <a:ext cx="3338656" cy="58477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FDE1CDE-DCFA-443D-95C3-2D917E4F93C9}"/>
              </a:ext>
            </a:extLst>
          </p:cNvPr>
          <p:cNvSpPr/>
          <p:nvPr/>
        </p:nvSpPr>
        <p:spPr bwMode="auto">
          <a:xfrm>
            <a:off x="5333596" y="1754307"/>
            <a:ext cx="3526274" cy="655887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F3CA659-254F-4C8F-BD36-9567784FCDE3}"/>
              </a:ext>
            </a:extLst>
          </p:cNvPr>
          <p:cNvSpPr/>
          <p:nvPr/>
        </p:nvSpPr>
        <p:spPr bwMode="auto">
          <a:xfrm>
            <a:off x="5305559" y="857107"/>
            <a:ext cx="3526274" cy="655887"/>
          </a:xfrm>
          <a:prstGeom prst="rect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14" name="Grafik 13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D61091E3-2E31-4706-8A2B-90DFE3872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8" t="27909" r="77322" b="31772"/>
          <a:stretch/>
        </p:blipFill>
        <p:spPr>
          <a:xfrm>
            <a:off x="878204" y="2082250"/>
            <a:ext cx="144016" cy="28575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06CA0275-BD4D-4EDD-859E-6AE800B380B3}"/>
              </a:ext>
            </a:extLst>
          </p:cNvPr>
          <p:cNvSpPr/>
          <p:nvPr/>
        </p:nvSpPr>
        <p:spPr bwMode="auto">
          <a:xfrm>
            <a:off x="860202" y="2100921"/>
            <a:ext cx="180020" cy="238127"/>
          </a:xfrm>
          <a:prstGeom prst="rect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59A3199-AF86-49F5-BC36-25D856B973D3}"/>
              </a:ext>
            </a:extLst>
          </p:cNvPr>
          <p:cNvSpPr/>
          <p:nvPr/>
        </p:nvSpPr>
        <p:spPr bwMode="auto">
          <a:xfrm>
            <a:off x="860202" y="1710306"/>
            <a:ext cx="180020" cy="238127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6EBB21E-22FB-4D60-96D5-0461079A3D9A}"/>
              </a:ext>
            </a:extLst>
          </p:cNvPr>
          <p:cNvSpPr txBox="1"/>
          <p:nvPr/>
        </p:nvSpPr>
        <p:spPr>
          <a:xfrm>
            <a:off x="6395311" y="1483601"/>
            <a:ext cx="2376226" cy="30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  <a:latin typeface="Calibri" pitchFamily="34" charset="0"/>
              </a:rPr>
              <a:t>binäres Modell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BC9977-C19F-443E-B524-1439E2E5CB05}"/>
              </a:ext>
            </a:extLst>
          </p:cNvPr>
          <p:cNvSpPr txBox="1"/>
          <p:nvPr/>
        </p:nvSpPr>
        <p:spPr>
          <a:xfrm>
            <a:off x="6156176" y="602363"/>
            <a:ext cx="2376226" cy="30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00B050"/>
                </a:solidFill>
                <a:latin typeface="Calibri" pitchFamily="34" charset="0"/>
              </a:rPr>
              <a:t>quantitatives Modell</a:t>
            </a:r>
          </a:p>
        </p:txBody>
      </p:sp>
    </p:spTree>
    <p:extLst>
      <p:ext uri="{BB962C8B-B14F-4D97-AF65-F5344CB8AC3E}">
        <p14:creationId xmlns:p14="http://schemas.microsoft.com/office/powerpoint/2010/main" val="3705120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71F5C-38F1-4A08-9272-BC896093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Messdatenverarbeitung Server-seitig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027D28-061E-42B3-986C-D7A8371A6D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Daten werden vor Modellberechnung in Trainingsdatensatz und Testdatensatz eingeteilt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optimale Modellordnung </a:t>
            </a:r>
            <a:r>
              <a:rPr lang="de-DE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de-DE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</a:t>
            </a:r>
            <a:r>
              <a:rPr lang="de-DE" dirty="0"/>
              <a:t> definiert durch minimalen Prädiktionsfehler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ϵ</a:t>
            </a:r>
            <a:r>
              <a:rPr lang="de-DE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de-DE" dirty="0"/>
              <a:t> für den Testdatensatz</a:t>
            </a:r>
            <a:endParaRPr lang="de-DE" baseline="-250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70ECE2A-FD14-40FE-A463-EDB75E1600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650DA5-9DBB-414D-9D97-DCC63E2B14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BD692B5-2A30-4370-84B2-57673BBABB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49FB137-B0B4-454E-8C22-E75992302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598497"/>
            <a:ext cx="2952328" cy="60615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6A37586-CF2F-4ADF-A0BE-A26E1024996F}"/>
              </a:ext>
            </a:extLst>
          </p:cNvPr>
          <p:cNvSpPr txBox="1"/>
          <p:nvPr/>
        </p:nvSpPr>
        <p:spPr>
          <a:xfrm>
            <a:off x="539552" y="3796737"/>
            <a:ext cx="4604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Gleichung 4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Ermittlung der Prädiktionsfehler der Modelle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B96A05-AB15-4C79-A33F-68EA3AFA5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52" y="3258986"/>
            <a:ext cx="2880320" cy="63852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494AD1B-E959-4735-9CF9-1F430DA20605}"/>
              </a:ext>
            </a:extLst>
          </p:cNvPr>
          <p:cNvSpPr/>
          <p:nvPr/>
        </p:nvSpPr>
        <p:spPr bwMode="auto">
          <a:xfrm>
            <a:off x="539552" y="2571750"/>
            <a:ext cx="3168353" cy="65123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A91E17-813A-41E5-9FF9-76DE9C01BD3C}"/>
              </a:ext>
            </a:extLst>
          </p:cNvPr>
          <p:cNvSpPr/>
          <p:nvPr/>
        </p:nvSpPr>
        <p:spPr bwMode="auto">
          <a:xfrm>
            <a:off x="539552" y="3240648"/>
            <a:ext cx="3168353" cy="629989"/>
          </a:xfrm>
          <a:prstGeom prst="rect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E967EE1-1D86-4587-B213-56A34823FD32}"/>
              </a:ext>
            </a:extLst>
          </p:cNvPr>
          <p:cNvSpPr txBox="1"/>
          <p:nvPr/>
        </p:nvSpPr>
        <p:spPr>
          <a:xfrm>
            <a:off x="3779914" y="2705110"/>
            <a:ext cx="2376226" cy="30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  <a:latin typeface="Calibri" pitchFamily="34" charset="0"/>
              </a:rPr>
              <a:t>binäres Modell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246CE37-B2C4-4ACA-B48B-6C6452FF3CD7}"/>
              </a:ext>
            </a:extLst>
          </p:cNvPr>
          <p:cNvSpPr txBox="1"/>
          <p:nvPr/>
        </p:nvSpPr>
        <p:spPr>
          <a:xfrm>
            <a:off x="3785983" y="3446271"/>
            <a:ext cx="2376226" cy="30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00B050"/>
                </a:solidFill>
                <a:latin typeface="Calibri" pitchFamily="34" charset="0"/>
              </a:rPr>
              <a:t>quantitatives Modell</a:t>
            </a:r>
          </a:p>
        </p:txBody>
      </p:sp>
    </p:spTree>
    <p:extLst>
      <p:ext uri="{BB962C8B-B14F-4D97-AF65-F5344CB8AC3E}">
        <p14:creationId xmlns:p14="http://schemas.microsoft.com/office/powerpoint/2010/main" val="3400843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8410A-7934-46B7-826E-FCFDADAB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Aruba-Datensatz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15CE5B-0768-46AE-A9E7-AFFA8BB23B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– Datensätze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78CC3C-476B-46E3-9A14-5426A0FA3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99F806C-9F22-47EA-AD12-3CD366932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024307A-DD0A-4AEF-A7DA-281C851EDD3F}"/>
              </a:ext>
            </a:extLst>
          </p:cNvPr>
          <p:cNvSpPr txBox="1"/>
          <p:nvPr/>
        </p:nvSpPr>
        <p:spPr>
          <a:xfrm>
            <a:off x="4932041" y="1275606"/>
            <a:ext cx="4032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rgbClr val="FF0000"/>
                </a:solidFill>
                <a:latin typeface="Calibri" pitchFamily="34" charset="0"/>
              </a:rPr>
              <a:t>Hier Bild von der Aruba-Wohnung einfügen 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BF27C1C-42EE-4B8A-A6B9-E03465006E7C}"/>
              </a:ext>
            </a:extLst>
          </p:cNvPr>
          <p:cNvSpPr txBox="1"/>
          <p:nvPr/>
        </p:nvSpPr>
        <p:spPr>
          <a:xfrm>
            <a:off x="250825" y="1131590"/>
            <a:ext cx="43211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Wohnung aufgeteilt in 10 Räume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Personenaufkommen über 16 Wochen aufgezeichnet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Beschränkungen: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lediglich eine Person in der Wohnung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Messung im Minutentakt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Aufteilung: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12 Wochen Trainingsdatensatz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4 Wochen Testdatensatz</a:t>
            </a:r>
          </a:p>
        </p:txBody>
      </p:sp>
      <p:pic>
        <p:nvPicPr>
          <p:cNvPr id="7" name="Grafik 6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521C3C14-CADD-4ECD-8F18-60BD891F3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437" y="768631"/>
            <a:ext cx="4298052" cy="265199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B58215B-FB74-451A-BA5D-5C216B91A7CD}"/>
              </a:ext>
            </a:extLst>
          </p:cNvPr>
          <p:cNvSpPr txBox="1"/>
          <p:nvPr/>
        </p:nvSpPr>
        <p:spPr>
          <a:xfrm>
            <a:off x="4812736" y="3420621"/>
            <a:ext cx="43252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9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Visualisierung des Aruba-Apartments [KKM15]</a:t>
            </a:r>
          </a:p>
        </p:txBody>
      </p:sp>
    </p:spTree>
    <p:extLst>
      <p:ext uri="{BB962C8B-B14F-4D97-AF65-F5344CB8AC3E}">
        <p14:creationId xmlns:p14="http://schemas.microsoft.com/office/powerpoint/2010/main" val="75767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20E52-6D5D-40F6-87E8-AC603A6D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UOL-Datensatz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ADB601-781C-4989-97B9-F2DC85503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432117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Bürogebäude mit 85 m</a:t>
            </a:r>
            <a:r>
              <a:rPr lang="de-DE" baseline="30000" dirty="0"/>
              <a:t>2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Personendetektionen mit einer Frequenz von 0.5 Hz über einen Zeitraum von 22 Tagen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Gitter mit 3060 Zellen wird über das Büro gelegt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Zellengröße 0.5m x 0.5 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Aufteilung: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zwei Wochen Trainingsdatensatz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eine Woche Testdatensatz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0AA7E0-3D38-4C56-AFEC-EFFBEAA533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– Datensätze 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37F864-E441-42CD-807B-678E6F6426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9FFB91B-07E2-4FBA-8800-DE7ED0BF45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8272E1E-CC78-4F27-9794-6F910C6F8884}"/>
              </a:ext>
            </a:extLst>
          </p:cNvPr>
          <p:cNvSpPr txBox="1"/>
          <p:nvPr/>
        </p:nvSpPr>
        <p:spPr>
          <a:xfrm>
            <a:off x="4788024" y="1131888"/>
            <a:ext cx="4105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rgbClr val="FF0000"/>
                </a:solidFill>
                <a:latin typeface="Calibri" pitchFamily="34" charset="0"/>
              </a:rPr>
              <a:t>Hier Bild von UOL einfügen mit nur leeren Zellen!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E2A083-B40E-41E7-B9B3-FAE50DF488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415" y="699542"/>
            <a:ext cx="4044385" cy="253838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8278E34-0438-46F1-A0B3-18B13660EA61}"/>
              </a:ext>
            </a:extLst>
          </p:cNvPr>
          <p:cNvSpPr txBox="1"/>
          <p:nvPr/>
        </p:nvSpPr>
        <p:spPr>
          <a:xfrm>
            <a:off x="4818758" y="3629225"/>
            <a:ext cx="4325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10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Skizze des UOL-Gebäudes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52E5668-BAE3-41EE-8F52-FB8397ECD6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55" y="696970"/>
            <a:ext cx="4870605" cy="297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61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54560-60C0-47F6-B1A2-201657D7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CD2D91-1CF5-4B4E-92B2-FBFE2BD8E8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– binäres Modell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FF6846-281D-4BB2-99D2-C45743087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44F74ED-3043-4027-A031-684E25D70E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3ADE4AB-C1DA-45D5-9421-6DF1B90E6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7" y="987574"/>
            <a:ext cx="4536503" cy="255693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57C96-E1B3-4020-8E21-C2980BD621DC}"/>
              </a:ext>
            </a:extLst>
          </p:cNvPr>
          <p:cNvSpPr txBox="1"/>
          <p:nvPr/>
        </p:nvSpPr>
        <p:spPr>
          <a:xfrm>
            <a:off x="-17749" y="3560652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11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Zellzustand 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s(t)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sowie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Wahrscheinlichkeitsfuntkion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p(t)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und prognostizierter Zellzustand </a:t>
            </a:r>
            <a:r>
              <a:rPr lang="de-DE" sz="1600" i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s‘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(t)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einer Beispielzelle (UOL)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982251-DF54-4B8C-A8A4-F60FE4DB2B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86" y="1018508"/>
            <a:ext cx="4489214" cy="2542144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7C64838-CA26-4D39-B739-63F500CE7BCA}"/>
              </a:ext>
            </a:extLst>
          </p:cNvPr>
          <p:cNvSpPr txBox="1"/>
          <p:nvPr/>
        </p:nvSpPr>
        <p:spPr>
          <a:xfrm>
            <a:off x="4589751" y="3599114"/>
            <a:ext cx="48952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12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Zellzustand 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s(t)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sowie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Wahrscheinlichkeitsfuntkion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p(t)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und prognostizierter Zellzustand </a:t>
            </a:r>
            <a:r>
              <a:rPr lang="de-DE" sz="1600" i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s‘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(t)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des Gästeschlafzimmers (Aruba)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363D963-7F93-4D84-88A4-66ACFD58D025}"/>
              </a:ext>
            </a:extLst>
          </p:cNvPr>
          <p:cNvCxnSpPr>
            <a:cxnSpLocks/>
          </p:cNvCxnSpPr>
          <p:nvPr/>
        </p:nvCxnSpPr>
        <p:spPr bwMode="auto">
          <a:xfrm>
            <a:off x="4572000" y="693914"/>
            <a:ext cx="0" cy="39964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32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B9BEE-0117-4D6F-83A5-7228B7823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Prädiktionsfehler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7FA13B-08A3-4C78-B89C-80D762BB76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– binäres Modell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C497C-1A22-466E-A835-C551E6EA9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34E8B72-E08D-447B-8A76-122C029954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8522B23-E164-4D67-BA7D-5F35B1FE9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14017"/>
            <a:ext cx="3093988" cy="119644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62D7D5F-141D-47D2-9377-0DC293BF13A5}"/>
              </a:ext>
            </a:extLst>
          </p:cNvPr>
          <p:cNvSpPr txBox="1"/>
          <p:nvPr/>
        </p:nvSpPr>
        <p:spPr>
          <a:xfrm>
            <a:off x="178881" y="2267627"/>
            <a:ext cx="30249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Tabelle 1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Prädiktionsfehler </a:t>
            </a:r>
            <a:r>
              <a:rPr lang="el-GR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ϵ</a:t>
            </a:r>
            <a:r>
              <a:rPr lang="de-DE" sz="1600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für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-Modelle und statische Modelle (Aruba)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D6A7658-9CA5-45F6-8CDE-5AD268A6B2E8}"/>
              </a:ext>
            </a:extLst>
          </p:cNvPr>
          <p:cNvSpPr txBox="1"/>
          <p:nvPr/>
        </p:nvSpPr>
        <p:spPr>
          <a:xfrm>
            <a:off x="33309" y="3358134"/>
            <a:ext cx="8091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-Modelle  mit geringeren Prädiktionsfehlern als statische Modelle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Fehlerberechnung mit Räumen, welche in min. 5 % der Intervalle </a:t>
            </a:r>
            <a:r>
              <a:rPr lang="de-DE" sz="2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t</a:t>
            </a:r>
            <a:r>
              <a:rPr lang="de-DE" sz="2000" baseline="-25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i</a:t>
            </a: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Detektionen vorweisen </a:t>
            </a: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Modell-Limitationen</a:t>
            </a:r>
          </a:p>
        </p:txBody>
      </p:sp>
      <p:pic>
        <p:nvPicPr>
          <p:cNvPr id="9" name="Grafik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DEB57112-11AC-49FC-A68C-1A0AA7662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104193"/>
            <a:ext cx="3048264" cy="1204064"/>
          </a:xfrm>
          <a:prstGeom prst="rect">
            <a:avLst/>
          </a:prstGeom>
        </p:spPr>
      </p:pic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172A87D0-D0E9-4E58-B40A-48537A364D38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4079280" y="2282604"/>
            <a:ext cx="30482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Tabelle 2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Prädiktionsfehler </a:t>
            </a:r>
            <a:r>
              <a:rPr lang="el-GR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ϵ</a:t>
            </a:r>
            <a:r>
              <a:rPr lang="de-DE" sz="1600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für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-Modelle und statische Modelle (UOL)</a:t>
            </a:r>
          </a:p>
        </p:txBody>
      </p:sp>
    </p:spTree>
    <p:extLst>
      <p:ext uri="{BB962C8B-B14F-4D97-AF65-F5344CB8AC3E}">
        <p14:creationId xmlns:p14="http://schemas.microsoft.com/office/powerpoint/2010/main" val="261363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183BD7-EFC7-4A85-A9A9-E52F34B5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UOL-</a:t>
            </a:r>
            <a:r>
              <a:rPr lang="de-DE" dirty="0" err="1"/>
              <a:t>Datesatz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717029-B80C-40CD-882A-7673B34F51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– binäres Modell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22DCAF-FA8E-473F-B600-07E57F8D6A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1C5EBE-7170-4B59-8F2C-5CD5274B2F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88800C0-B31D-42F0-98CF-340AEF11B915}"/>
              </a:ext>
            </a:extLst>
          </p:cNvPr>
          <p:cNvSpPr txBox="1"/>
          <p:nvPr/>
        </p:nvSpPr>
        <p:spPr>
          <a:xfrm>
            <a:off x="0" y="3802858"/>
            <a:ext cx="43252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13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Prädiktionen statisches Modelle und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EA4955-C969-4790-AA9E-586731A88E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" t="5347" r="7400" b="1014"/>
          <a:stretch/>
        </p:blipFill>
        <p:spPr>
          <a:xfrm>
            <a:off x="5075340" y="664965"/>
            <a:ext cx="3238156" cy="211602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5E7B4FE-0D35-46B2-A457-D216E4FC8A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" t="5673" r="7302" b="2401"/>
          <a:stretch/>
        </p:blipFill>
        <p:spPr>
          <a:xfrm>
            <a:off x="5078517" y="2747366"/>
            <a:ext cx="3224094" cy="205595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D5BFAA3-E832-4AA3-83E9-646389FFDB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" y="884414"/>
            <a:ext cx="4678712" cy="296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85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73533-0FB3-4AB2-B79F-E9801CBE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E19A37-6300-424F-A85A-B8E16F5DA2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– quantitatives Modell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F4419E-BF7A-4616-809A-009F087A6F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17379CA-670D-4F1A-B7A3-CE1A54806C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6E493EA-3CBD-4167-8DD0-4765A2CFF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0" y="983038"/>
            <a:ext cx="4354520" cy="23808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32A7BC2-E4FE-4325-BB4D-1C0FDF0AB998}"/>
              </a:ext>
            </a:extLst>
          </p:cNvPr>
          <p:cNvSpPr txBox="1"/>
          <p:nvPr/>
        </p:nvSpPr>
        <p:spPr>
          <a:xfrm>
            <a:off x="47127" y="3363838"/>
            <a:ext cx="43252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14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Personenraten </a:t>
            </a:r>
            <a:r>
              <a:rPr lang="el-GR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λ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(t)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und prognostizierte Personenrate </a:t>
            </a:r>
            <a:r>
              <a:rPr lang="el-GR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λ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‘(t)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einer Beispielzelle (UOL) mit Intervalldauer von 600 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9ED973B-A4A3-4D64-914D-D0AAB2134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902361"/>
            <a:ext cx="4325242" cy="246625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C180FCA-3812-4F5F-B0D8-74BA38E365BD}"/>
              </a:ext>
            </a:extLst>
          </p:cNvPr>
          <p:cNvSpPr txBox="1"/>
          <p:nvPr/>
        </p:nvSpPr>
        <p:spPr>
          <a:xfrm>
            <a:off x="4604905" y="3363838"/>
            <a:ext cx="43252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15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Personenrate </a:t>
            </a:r>
            <a:r>
              <a:rPr lang="el-GR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λ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(t)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und prognostizierte Personenrate </a:t>
            </a:r>
            <a:r>
              <a:rPr lang="el-GR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λ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‘(t)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des Gästeschlafzimmers (Aruba) bei Intervalldauer von 600 s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FACC8436-A40D-42DC-BD8F-1E7B29346164}"/>
              </a:ext>
            </a:extLst>
          </p:cNvPr>
          <p:cNvCxnSpPr>
            <a:cxnSpLocks/>
          </p:cNvCxnSpPr>
          <p:nvPr/>
        </p:nvCxnSpPr>
        <p:spPr bwMode="auto">
          <a:xfrm>
            <a:off x="4572000" y="693914"/>
            <a:ext cx="0" cy="39964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060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51521" y="1635646"/>
            <a:ext cx="5328592" cy="432048"/>
          </a:xfrm>
        </p:spPr>
        <p:txBody>
          <a:bodyPr>
            <a:noAutofit/>
          </a:bodyPr>
          <a:lstStyle/>
          <a:p>
            <a:r>
              <a:rPr lang="de-DE" sz="2000" dirty="0"/>
              <a:t>Frequenzbasierte Modellierung zur Prädiktion von Personen-Auftrittswahrscheinlichkeiten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0"/>
          </p:nvPr>
        </p:nvSpPr>
        <p:spPr>
          <a:xfrm>
            <a:off x="251520" y="1131590"/>
            <a:ext cx="8640960" cy="360040"/>
          </a:xfrm>
        </p:spPr>
        <p:txBody>
          <a:bodyPr/>
          <a:lstStyle/>
          <a:p>
            <a:r>
              <a:rPr lang="de-DE" dirty="0"/>
              <a:t>Abschlussvortrag Studienarbeit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1"/>
          </p:nvPr>
        </p:nvSpPr>
        <p:spPr>
          <a:xfrm>
            <a:off x="251520" y="2787774"/>
            <a:ext cx="3600400" cy="1080120"/>
          </a:xfrm>
        </p:spPr>
        <p:txBody>
          <a:bodyPr/>
          <a:lstStyle/>
          <a:p>
            <a:r>
              <a:rPr lang="de-DE" dirty="0"/>
              <a:t>Adrian Kleimeier</a:t>
            </a:r>
          </a:p>
          <a:p>
            <a:r>
              <a:rPr lang="de-DE" dirty="0"/>
              <a:t>Studienarbeit</a:t>
            </a:r>
          </a:p>
          <a:p>
            <a:r>
              <a:rPr lang="de-DE" dirty="0"/>
              <a:t>Abgabe: 14.01.2021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705C4E52-1B69-40B6-9B26-0AED1FE13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344077"/>
              </p:ext>
            </p:extLst>
          </p:nvPr>
        </p:nvGraphicFramePr>
        <p:xfrm>
          <a:off x="5796135" y="1707654"/>
          <a:ext cx="3096344" cy="2639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076523" imgH="3474341" progId="AcroExch.Document.DC">
                  <p:embed/>
                </p:oleObj>
              </mc:Choice>
              <mc:Fallback>
                <p:oleObj name="Acrobat Document" r:id="rId2" imgW="4076523" imgH="3474341" progId="AcroExch.Document.DC">
                  <p:embed/>
                  <p:pic>
                    <p:nvPicPr>
                      <p:cNvPr id="21" name="Objekt 20">
                        <a:extLst>
                          <a:ext uri="{FF2B5EF4-FFF2-40B4-BE49-F238E27FC236}">
                            <a16:creationId xmlns:a16="http://schemas.microsoft.com/office/drawing/2014/main" id="{A722656B-ACD3-4652-BE79-DD23479A81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96135" y="1707654"/>
                        <a:ext cx="3096344" cy="2639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0529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D35FD-4741-4AAC-A29F-E7E215C4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Prädiktionsfehler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7DFEE19-0255-48DC-B07C-62F7CE2896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– quantitatives Modell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08BD0E-47DD-4A0E-9E0A-F534B5657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8078CCA-4274-43CC-AC2C-B867A9644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7667A1A-8034-4913-9383-D42A14FA0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" y="1131589"/>
            <a:ext cx="4191538" cy="107109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B272A9D-D2BA-43FC-9567-6FF2733974CA}"/>
              </a:ext>
            </a:extLst>
          </p:cNvPr>
          <p:cNvSpPr txBox="1"/>
          <p:nvPr/>
        </p:nvSpPr>
        <p:spPr>
          <a:xfrm>
            <a:off x="-36512" y="3220755"/>
            <a:ext cx="8730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-Modelle  mit geringeren Prädiktionsfehlern als statische Modelle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Fehlerberechnung mit Räumen, welche in min. 5 % der Intervalle </a:t>
            </a:r>
            <a:r>
              <a:rPr lang="de-DE" sz="2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t</a:t>
            </a:r>
            <a:r>
              <a:rPr lang="de-DE" sz="2000" baseline="-25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i</a:t>
            </a: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Detektionen vorweisen </a:t>
            </a: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Modell-Limitationen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4CA2D9E-AD1C-44F0-8408-65DE8B33B60C}"/>
              </a:ext>
            </a:extLst>
          </p:cNvPr>
          <p:cNvSpPr txBox="1"/>
          <p:nvPr/>
        </p:nvSpPr>
        <p:spPr>
          <a:xfrm>
            <a:off x="179512" y="2217933"/>
            <a:ext cx="4473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Tabelle 3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Prädiktionsfehler </a:t>
            </a:r>
            <a:r>
              <a:rPr lang="el-GR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ϵ</a:t>
            </a:r>
            <a:r>
              <a:rPr lang="de-DE" sz="1600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für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-Modelle und statische Modelle (Aruba)</a:t>
            </a:r>
          </a:p>
        </p:txBody>
      </p:sp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0569B433-1510-426E-9AD2-E3490E98C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723" y="1119983"/>
            <a:ext cx="4126077" cy="1061393"/>
          </a:xfrm>
          <a:prstGeom prst="rect">
            <a:avLst/>
          </a:prstGeom>
        </p:spPr>
      </p:pic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3A35207D-7928-40D0-AB02-12DB984EB17D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4932040" y="2202680"/>
            <a:ext cx="4174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Tabelle 4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Prädiktionsfehler </a:t>
            </a:r>
            <a:r>
              <a:rPr lang="el-GR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ϵ</a:t>
            </a:r>
            <a:r>
              <a:rPr lang="de-DE" sz="1600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für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-Modelle und statische Modelle (UOL)</a:t>
            </a:r>
          </a:p>
        </p:txBody>
      </p:sp>
    </p:spTree>
    <p:extLst>
      <p:ext uri="{BB962C8B-B14F-4D97-AF65-F5344CB8AC3E}">
        <p14:creationId xmlns:p14="http://schemas.microsoft.com/office/powerpoint/2010/main" val="3673700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4F690-19E6-4F86-A7F1-9121EA54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UOL-Datensatz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CFC7EB-66ED-4092-8600-A8950CF759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– quantitatives Modell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6528D1-CB0E-447E-AA30-2808FBB99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FDE80E2-588A-42FF-9B58-23BD97B744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C23614D-3ECC-4922-BEE8-25A354843BD8}"/>
              </a:ext>
            </a:extLst>
          </p:cNvPr>
          <p:cNvSpPr txBox="1"/>
          <p:nvPr/>
        </p:nvSpPr>
        <p:spPr>
          <a:xfrm>
            <a:off x="5138" y="3946106"/>
            <a:ext cx="43252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16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Prädiktionen statisches Modelle und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2B30656-5B00-4195-B879-0EE56BC974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0" t="6601" r="14988" b="2156"/>
          <a:stretch/>
        </p:blipFill>
        <p:spPr>
          <a:xfrm>
            <a:off x="0" y="955942"/>
            <a:ext cx="4328840" cy="300327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E36234D-55EE-4F86-BC1D-6A7523B89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" t="6601" r="15849" b="2156"/>
          <a:stretch/>
        </p:blipFill>
        <p:spPr>
          <a:xfrm>
            <a:off x="5436096" y="682414"/>
            <a:ext cx="2988683" cy="209466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CE1E1E1-3E4A-415E-A672-552A238CE5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" t="6601" r="14988" b="2401"/>
          <a:stretch/>
        </p:blipFill>
        <p:spPr>
          <a:xfrm>
            <a:off x="5436096" y="2757009"/>
            <a:ext cx="3029205" cy="209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36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E97B5-8706-47CB-9799-34935573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2A2482-53B1-4567-AF90-E44A11AAFA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Ergebnisse: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 err="1"/>
              <a:t>FreMEn</a:t>
            </a:r>
            <a:r>
              <a:rPr lang="de-DE" dirty="0"/>
              <a:t>-Modelle mit geringeren Prädiktionsfehlern als statische Modelle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Modell-Limitationen für Zellen mit geringer Belegtheits-Quote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Ausblick: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Aruba und UOL mit kompletter Übersicht der Karte durch mobilen Roboter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komplette Übersicht i.A. nicht gegeben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lediglich Stichproben der Grundgesamtheit vorhanden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tatsächliche Personendaten müssen geschätzt werden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Entscheidungskriterien für Konfidenzintervalle notwendig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8C16CE-D552-4AAD-9D5F-105A322CDE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Zusammenfassung und Ausblick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110BB2-2D55-4784-A5FB-B526CC9264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F21E356-1AD5-4A27-8C6B-930D76A80D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5417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0E6C6-7B39-405D-87DC-07650F89F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6A9841-3D1E-4124-9B02-7B721D22E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Literatur/Abbildungsverzeichnis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7A5BD1-0A57-4717-A644-B837C88743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1D88F81-8EB1-4DEA-82BA-2C1368BA21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82982EB4-6DC9-4EE4-A613-2CEC5318C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292137"/>
              </p:ext>
            </p:extLst>
          </p:nvPr>
        </p:nvGraphicFramePr>
        <p:xfrm>
          <a:off x="250824" y="1131590"/>
          <a:ext cx="8353622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6811">
                  <a:extLst>
                    <a:ext uri="{9D8B030D-6E8A-4147-A177-3AD203B41FA5}">
                      <a16:colId xmlns:a16="http://schemas.microsoft.com/office/drawing/2014/main" val="1348150861"/>
                    </a:ext>
                  </a:extLst>
                </a:gridCol>
                <a:gridCol w="4176811">
                  <a:extLst>
                    <a:ext uri="{9D8B030D-6E8A-4147-A177-3AD203B41FA5}">
                      <a16:colId xmlns:a16="http://schemas.microsoft.com/office/drawing/2014/main" val="1848060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WEN18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Entwurf eines Softwaresystems zur dynamischen Umgebungsmodellierung in industriellen indoor-Umgebungen, als Basistechnologie für Location-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Services, Arne Wendt, Masterarbeit, TUHH, IFPT, 2018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807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KRA17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Frequency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Map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Enhancement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Long-Term Mobile Robot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Autonomy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Changing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Environments, 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Tomás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Krajnik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Jaime P.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Fentanes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Jo</a:t>
                      </a:r>
                      <a:r>
                        <a:rPr lang="de-DE" sz="1200" b="0" i="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ã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 M. Santos, Tom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Duckett</a:t>
                      </a:r>
                      <a:endParaRPr lang="de-DE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46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KKM15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Where‘s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waldo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at time t?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using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spatio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-temporal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models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mobile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robot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search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Tomás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Krajnik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Miroslav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Kulich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Lenka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Mudrova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Rares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amburs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Tom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Duckett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2015 IEEE International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Coference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on Robotics and Automation</a:t>
                      </a:r>
                      <a:endParaRPr lang="de-DE" sz="12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685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SPE21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https://www.oru.se/english/news/news-archive/news-archive-2016/spencer-the-robot-a-major-success-with-passengers/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668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431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250824" y="268288"/>
            <a:ext cx="7417519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sp>
        <p:nvSpPr>
          <p:cNvPr id="6" name="Rechteck 5"/>
          <p:cNvSpPr/>
          <p:nvPr/>
        </p:nvSpPr>
        <p:spPr>
          <a:xfrm>
            <a:off x="5364088" y="4126797"/>
            <a:ext cx="47880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3000" dirty="0">
                <a:solidFill>
                  <a:srgbClr val="FFFFFF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Danke für Ihre Aufmerksamkeit</a:t>
            </a:r>
            <a:endParaRPr lang="de-DE" sz="3000" b="1" dirty="0">
              <a:solidFill>
                <a:srgbClr val="FFFFFF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11D9B3-383B-4225-AAA8-7830B71065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36508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Plots</a:t>
            </a:r>
            <a:r>
              <a:rPr lang="de-DE" dirty="0"/>
              <a:t> einfügen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Matlabvorlage</a:t>
            </a:r>
            <a:r>
              <a:rPr lang="de-DE" dirty="0"/>
              <a:t> nutzen (</a:t>
            </a:r>
            <a:r>
              <a:rPr lang="de-DE" dirty="0" err="1"/>
              <a:t>template.m</a:t>
            </a:r>
            <a:r>
              <a:rPr lang="de-DE" dirty="0"/>
              <a:t>, </a:t>
            </a:r>
            <a:r>
              <a:rPr lang="de-DE" dirty="0" err="1"/>
              <a:t>template_einfach.m</a:t>
            </a:r>
            <a:r>
              <a:rPr lang="de-DE" dirty="0"/>
              <a:t>)</a:t>
            </a:r>
          </a:p>
          <a:p>
            <a:r>
              <a:rPr lang="de-DE" dirty="0"/>
              <a:t>Wichtig:</a:t>
            </a:r>
          </a:p>
          <a:p>
            <a:pPr lvl="1"/>
            <a:r>
              <a:rPr lang="de-DE" dirty="0"/>
              <a:t>Achsenbeschriftung</a:t>
            </a:r>
          </a:p>
          <a:p>
            <a:pPr lvl="1"/>
            <a:r>
              <a:rPr lang="de-DE" dirty="0"/>
              <a:t>Ausreichend große Schrift</a:t>
            </a:r>
          </a:p>
          <a:p>
            <a:pPr lvl="1"/>
            <a:r>
              <a:rPr lang="de-DE" dirty="0"/>
              <a:t>Legende bei mehreren Plots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08264"/>
            <a:ext cx="4114808" cy="36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45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Gleichungen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Plug-In </a:t>
            </a:r>
            <a:r>
              <a:rPr lang="de-DE" dirty="0" err="1"/>
              <a:t>IguanaTex</a:t>
            </a:r>
            <a:r>
              <a:rPr lang="de-DE" dirty="0"/>
              <a:t> verwenden:</a:t>
            </a:r>
          </a:p>
          <a:p>
            <a:pPr lvl="1"/>
            <a:r>
              <a:rPr lang="de-DE" dirty="0" err="1">
                <a:hlinkClick r:id="rId3"/>
              </a:rPr>
              <a:t>IguanaTex</a:t>
            </a:r>
            <a:endParaRPr lang="de-DE" dirty="0"/>
          </a:p>
          <a:p>
            <a:pPr lvl="1"/>
            <a:r>
              <a:rPr lang="de-DE" dirty="0"/>
              <a:t>Latex-Code für Formeln</a:t>
            </a:r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25" y="1062702"/>
            <a:ext cx="4176464" cy="343453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87774"/>
            <a:ext cx="1312146" cy="11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14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einfügen und in Klickreihenfolge einbinden</a:t>
            </a:r>
            <a:br>
              <a:rPr lang="de-DE" dirty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Vorgehen:</a:t>
            </a:r>
          </a:p>
          <a:p>
            <a:pPr lvl="1"/>
            <a:r>
              <a:rPr lang="de-DE" dirty="0"/>
              <a:t>Reiter „Einfügen“</a:t>
            </a:r>
          </a:p>
          <a:p>
            <a:pPr lvl="2"/>
            <a:r>
              <a:rPr lang="de-DE" dirty="0"/>
              <a:t>Video einfügen und markieren</a:t>
            </a:r>
          </a:p>
          <a:p>
            <a:pPr lvl="1"/>
            <a:r>
              <a:rPr lang="de-DE" dirty="0"/>
              <a:t>Reiter „Animationen“</a:t>
            </a:r>
          </a:p>
          <a:p>
            <a:pPr lvl="2"/>
            <a:r>
              <a:rPr lang="de-DE" dirty="0"/>
              <a:t>Animationsbereich</a:t>
            </a:r>
          </a:p>
          <a:p>
            <a:pPr lvl="2"/>
            <a:r>
              <a:rPr lang="de-DE" dirty="0"/>
              <a:t>Reiter Anzeigedauer</a:t>
            </a:r>
          </a:p>
          <a:p>
            <a:pPr lvl="2"/>
            <a:r>
              <a:rPr lang="de-DE" dirty="0"/>
              <a:t>Animation als Teil der Klickreihenfolge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MechARnik_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8636" y="2658239"/>
            <a:ext cx="3096344" cy="17416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542" y="852180"/>
            <a:ext cx="2314438" cy="158690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444208" y="4357478"/>
            <a:ext cx="21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Kurzes Beispielvideo</a:t>
            </a:r>
          </a:p>
          <a:p>
            <a:pPr algn="ctr"/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Pfeil nach rechts 9"/>
          <p:cNvSpPr/>
          <p:nvPr/>
        </p:nvSpPr>
        <p:spPr bwMode="auto">
          <a:xfrm rot="8532588">
            <a:off x="7626781" y="1363465"/>
            <a:ext cx="865673" cy="41297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965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Normen und Konventionen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Überblick zu Normen für Größen, Einheiten und Gleichungen (</a:t>
            </a:r>
            <a:r>
              <a:rPr lang="de-DE" dirty="0">
                <a:hlinkClick r:id="rId2"/>
              </a:rPr>
              <a:t>hier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Allgemeine Robotik-Konvention: </a:t>
            </a:r>
          </a:p>
          <a:p>
            <a:pPr lvl="1"/>
            <a:r>
              <a:rPr lang="de-DE" sz="1400" dirty="0"/>
              <a:t>Skalar 	Kleinbuchstabe (kursiv): </a:t>
            </a:r>
            <a:r>
              <a:rPr lang="de-DE" sz="1400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Vektor	Kleinbuchstabe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Matrix 	Großbuchstabe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Punkt 	Großbuchstabe: A</a:t>
            </a:r>
          </a:p>
          <a:p>
            <a:pPr lvl="1"/>
            <a:r>
              <a:rPr lang="de-DE" sz="1400" dirty="0"/>
              <a:t>Körper 	Großbuchstabe (fett): </a:t>
            </a:r>
            <a:r>
              <a:rPr lang="de-DE" sz="1400" b="1" dirty="0"/>
              <a:t>A</a:t>
            </a:r>
            <a:endParaRPr lang="de-DE" sz="1400" dirty="0"/>
          </a:p>
          <a:p>
            <a:r>
              <a:rPr lang="de-DE" dirty="0"/>
              <a:t> </a:t>
            </a:r>
          </a:p>
          <a:p>
            <a:r>
              <a:rPr lang="de-DE" dirty="0"/>
              <a:t>Das Robotik-Script ist bei Konventionen sehr genau, da könnt ihr euch gerne Anregungen holen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707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Abschlussvortrag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Anmerkungen (Präsentationserstellung und Durchführung):</a:t>
            </a:r>
          </a:p>
          <a:p>
            <a:pPr lvl="1"/>
            <a:r>
              <a:rPr lang="de-DE" dirty="0"/>
              <a:t>Globale Änderungen über Folienmaster (Fußzeile, Logos, etc.)</a:t>
            </a:r>
          </a:p>
          <a:p>
            <a:pPr lvl="1"/>
            <a:r>
              <a:rPr lang="de-DE" dirty="0"/>
              <a:t>Probevortrag rechtzeitig mit dem Betreuer durchführen</a:t>
            </a:r>
          </a:p>
          <a:p>
            <a:pPr lvl="1"/>
            <a:r>
              <a:rPr lang="de-DE" dirty="0"/>
              <a:t>Frühzeitig Technik aufbauen und testen, auch beim Probevortrag</a:t>
            </a:r>
          </a:p>
          <a:p>
            <a:pPr lvl="1"/>
            <a:r>
              <a:rPr lang="de-DE" dirty="0"/>
              <a:t>Vortragszeit einhalten (max. 20 min)</a:t>
            </a:r>
          </a:p>
          <a:p>
            <a:pPr lvl="1"/>
            <a:r>
              <a:rPr lang="de-DE" dirty="0"/>
              <a:t>Angemessene Kleidung </a:t>
            </a:r>
          </a:p>
          <a:p>
            <a:pPr lvl="1"/>
            <a:r>
              <a:rPr lang="de-DE" dirty="0"/>
              <a:t>Prüfer/Betreuer spricht die einleitenden Worte und moderiert die anschließende Diskussion</a:t>
            </a:r>
          </a:p>
          <a:p>
            <a:pPr lvl="4"/>
            <a:r>
              <a:rPr lang="de-DE" dirty="0"/>
              <a:t>nicht vergessen: Der Vortrag bleibt in den Köpfen – dementsprechend sollte dieser entsprechend ernst genommen und hervorragend vorbereitet werden</a:t>
            </a:r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3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032F1-E219-44F5-A321-FBC88BAE6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Fragestellung und Motivation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CE3ADE-19B3-4321-9E91-3D408443E4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9512" y="972535"/>
            <a:ext cx="504125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mobile Roboter finden immer mehr Einzug in von Menschen besiedelten Umgebungen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Serviceroboter interagieren mit Personen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Langzeitautonomie erfordert Modell der Umgebung des Roboters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Personenverteilung in der Umgebung nicht statisch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Personen-Auftrittswahrscheinlichkeiten als Funktionen der Zeit darstellen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ED2BAF-5124-460A-8BA6-E192227726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AA29F-3F77-4F53-BDFF-493AAF8376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7EDFC82-F8B5-4F9B-83B3-491CF8F861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 descr="Ein Bild, das Text, Boden, drinnen, Decke enthält.&#10;&#10;Automatisch generierte Beschreibung">
            <a:extLst>
              <a:ext uri="{FF2B5EF4-FFF2-40B4-BE49-F238E27FC236}">
                <a16:creationId xmlns:a16="http://schemas.microsoft.com/office/drawing/2014/main" id="{90F66CA8-6BE0-4C38-B990-5D435AE63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53" y="699071"/>
            <a:ext cx="2645122" cy="1671649"/>
          </a:xfrm>
          <a:prstGeom prst="rect">
            <a:avLst/>
          </a:prstGeom>
        </p:spPr>
      </p:pic>
      <p:pic>
        <p:nvPicPr>
          <p:cNvPr id="10" name="Grafik 9" descr="Ein Bild, das Text, Person, Menge enthält.&#10;&#10;Automatisch generierte Beschreibung">
            <a:extLst>
              <a:ext uri="{FF2B5EF4-FFF2-40B4-BE49-F238E27FC236}">
                <a16:creationId xmlns:a16="http://schemas.microsoft.com/office/drawing/2014/main" id="{15B9B7CE-FC44-499D-A48C-8CCBFAF67D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t="2051" r="1355" b="2878"/>
          <a:stretch/>
        </p:blipFill>
        <p:spPr>
          <a:xfrm>
            <a:off x="5604237" y="2391832"/>
            <a:ext cx="3099451" cy="180020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7E2381B-4007-4AB9-9F4D-16F9E4C51EAF}"/>
              </a:ext>
            </a:extLst>
          </p:cNvPr>
          <p:cNvSpPr txBox="1"/>
          <p:nvPr/>
        </p:nvSpPr>
        <p:spPr>
          <a:xfrm>
            <a:off x="5538201" y="4213145"/>
            <a:ext cx="3634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1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Roboter „Spencer“ [SPE21]</a:t>
            </a:r>
          </a:p>
        </p:txBody>
      </p:sp>
    </p:spTree>
    <p:extLst>
      <p:ext uri="{BB962C8B-B14F-4D97-AF65-F5344CB8AC3E}">
        <p14:creationId xmlns:p14="http://schemas.microsoft.com/office/powerpoint/2010/main" val="282222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54226-82B6-45D1-AEAF-ED963714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 des Vortrags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F19F36-B8B5-48BC-AF74-FC648891FD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6874E1-0440-40CE-880D-507D5F39F3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Allgemeines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AA3042E-61F1-474A-9969-865F3044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Einleitung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existierende Ansätze für zeitabhängige Umweltzustände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Methodik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binäre Zustandsmodelle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quantitative Zustandsmodelle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5E42A6F-9639-4518-B000-F72A438F8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41693462-71AF-4CB6-A3AC-BB4A71AF84D2}"/>
              </a:ext>
            </a:extLst>
          </p:cNvPr>
          <p:cNvSpPr txBox="1">
            <a:spLocks/>
          </p:cNvSpPr>
          <p:nvPr/>
        </p:nvSpPr>
        <p:spPr>
          <a:xfrm>
            <a:off x="4283968" y="1107709"/>
            <a:ext cx="4824536" cy="3332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None/>
              <a:tabLst/>
              <a:defRPr lang="de-DE" sz="20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269875" marR="0" indent="-1825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20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2pPr>
            <a:lvl3pPr marL="538163" marR="0" indent="-1825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18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3pPr>
            <a:lvl4pPr marL="808038" marR="0" indent="-1809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16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4pPr>
            <a:lvl5pPr marL="269875" marR="0" indent="-1746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3" pitchFamily="18" charset="2"/>
              <a:buChar char="Æ"/>
              <a:tabLst/>
              <a:defRPr lang="de-DE" sz="20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5pPr>
            <a:lvl6pPr marL="538163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  <a:lumOff val="50000"/>
                </a:schemeClr>
              </a:buClr>
              <a:buSzPct val="80000"/>
              <a:buFont typeface="Wingdings 3" pitchFamily="18" charset="2"/>
              <a:buChar char="Æ"/>
              <a:defRPr lang="de-DE" sz="18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Evaluation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Beschreibung der Datensätze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Evaluierung des binären Modells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Evaluierung des quantitativen Modells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Zusammenfassung und Ausblick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A7D6776-3B44-4CCD-A851-09E710B9B6E5}"/>
              </a:ext>
            </a:extLst>
          </p:cNvPr>
          <p:cNvCxnSpPr/>
          <p:nvPr/>
        </p:nvCxnSpPr>
        <p:spPr bwMode="auto">
          <a:xfrm>
            <a:off x="4211960" y="726581"/>
            <a:ext cx="0" cy="412509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196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D2EB2-7048-48D9-89AE-4C391C8FA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19" y="627533"/>
            <a:ext cx="8728301" cy="360041"/>
          </a:xfrm>
        </p:spPr>
        <p:txBody>
          <a:bodyPr/>
          <a:lstStyle/>
          <a:p>
            <a:r>
              <a:rPr lang="de-DE" dirty="0"/>
              <a:t>Existierende Ansätze zur Beschreibung zeitabhängiger Umweltzustände 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67F528D-7FB9-4ADF-8500-A7075D002A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85B871-325A-4086-B727-CC6AA81970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1D591A6-B5D8-4B32-A463-11A4CCAD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4179" y="895798"/>
            <a:ext cx="432117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FreMEn</a:t>
            </a:r>
            <a:r>
              <a:rPr lang="de-DE" dirty="0"/>
              <a:t>: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Enhancement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Einteilung einer Umgebung in finite Bereiche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einzelne Räume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Zellen eines Gitters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Beobachtung der Umgebung über viele diskrete Zeitpunkte resultiert in binärem Vektor 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s(t)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s(t) </a:t>
            </a:r>
            <a:r>
              <a:rPr lang="de-DE" dirty="0"/>
              <a:t>wird Fourier-transformiert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größte Amplituden werden ermittelt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B94E3D2-8596-48D3-B676-00C91A4BF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5F69AC7-2C5D-4B72-A93E-73619D3B5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294" y="993652"/>
            <a:ext cx="4686706" cy="274343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248C5CF-2CD7-407F-A648-BB3C49B38006}"/>
              </a:ext>
            </a:extLst>
          </p:cNvPr>
          <p:cNvSpPr txBox="1"/>
          <p:nvPr/>
        </p:nvSpPr>
        <p:spPr>
          <a:xfrm>
            <a:off x="4513415" y="3667271"/>
            <a:ext cx="4739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2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Veranschaulichung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 [KRA17]</a:t>
            </a:r>
          </a:p>
        </p:txBody>
      </p:sp>
    </p:spTree>
    <p:extLst>
      <p:ext uri="{BB962C8B-B14F-4D97-AF65-F5344CB8AC3E}">
        <p14:creationId xmlns:p14="http://schemas.microsoft.com/office/powerpoint/2010/main" val="43600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6DE985-A991-474C-BA5D-B77FB901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Messdatenermittlung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01E97C-C9D1-4E97-BF3D-1BE867A749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0" y="978163"/>
            <a:ext cx="504125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eine Umgebung wird in Zellen eingeteilt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Personendetektionen werden innerhalb eines Gesamtzeitraumes aufgenommen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Einteilung des Zeitraumes in Intervalldauern </a:t>
            </a:r>
            <a:r>
              <a:rPr lang="el-GR" dirty="0"/>
              <a:t>Δ</a:t>
            </a:r>
            <a:r>
              <a:rPr lang="de-DE" i="1" dirty="0"/>
              <a:t>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resultiert aus limitierter Beobachtbarkeit der Umgebung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binäres Modell: Beschränkung des Zellzustands 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s(t) </a:t>
            </a:r>
            <a:r>
              <a:rPr lang="de-DE" dirty="0"/>
              <a:t>auf {0, 1} innerhalb eines Intervalls </a:t>
            </a:r>
            <a:r>
              <a:rPr lang="de-DE" dirty="0" err="1"/>
              <a:t>t</a:t>
            </a:r>
            <a:r>
              <a:rPr lang="de-DE" baseline="-25000" dirty="0" err="1"/>
              <a:t>i</a:t>
            </a:r>
            <a:r>
              <a:rPr lang="de-DE" baseline="-25000" dirty="0"/>
              <a:t>    </a:t>
            </a:r>
            <a:endParaRPr lang="de-DE" dirty="0"/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CE3805-B4A9-45A6-8080-D2C9893FA0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92FFB7-4BE9-4E0E-A6EE-7CA6E33561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26CA0A5-1A18-404C-BF21-2D99520F5C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1C8053-2E1D-49D9-A464-5BD4A3C1E1C9}"/>
              </a:ext>
            </a:extLst>
          </p:cNvPr>
          <p:cNvSpPr txBox="1"/>
          <p:nvPr/>
        </p:nvSpPr>
        <p:spPr>
          <a:xfrm>
            <a:off x="5666800" y="1203599"/>
            <a:ext cx="33696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Bilder binär für ein Zeitintervall und dann aufsummiert für eine Periodendauer mit Beschränkung auf {0, 1}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16EBB7-C33E-4E80-A611-AA321458A3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13" y="848434"/>
            <a:ext cx="3936587" cy="261093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50DD641-DE26-40DF-AAD5-0E0318DA0442}"/>
              </a:ext>
            </a:extLst>
          </p:cNvPr>
          <p:cNvSpPr txBox="1"/>
          <p:nvPr/>
        </p:nvSpPr>
        <p:spPr>
          <a:xfrm>
            <a:off x="5217037" y="3336843"/>
            <a:ext cx="39269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3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Personendetektionen binär für ein Intervall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5AFC152-A638-47B7-8EDA-9CFC5AEFFF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r="11817"/>
          <a:stretch/>
        </p:blipFill>
        <p:spPr>
          <a:xfrm>
            <a:off x="5292080" y="678907"/>
            <a:ext cx="3744415" cy="274185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E8510A1-0DD9-450B-8AC7-60A0D307E196}"/>
              </a:ext>
            </a:extLst>
          </p:cNvPr>
          <p:cNvSpPr txBox="1"/>
          <p:nvPr/>
        </p:nvSpPr>
        <p:spPr>
          <a:xfrm>
            <a:off x="893893" y="4174073"/>
            <a:ext cx="6552728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quantitatives Modell: Beschreibung der Personenraten </a:t>
            </a:r>
            <a:r>
              <a:rPr lang="el-GR" sz="18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λ</a:t>
            </a:r>
            <a:r>
              <a:rPr lang="de-DE" sz="18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(t) </a:t>
            </a:r>
            <a:r>
              <a:rPr lang="de-DE" sz="18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innerhalb eines Intervalls </a:t>
            </a:r>
            <a:r>
              <a:rPr lang="de-DE" sz="18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t</a:t>
            </a:r>
            <a:r>
              <a:rPr lang="de-DE" sz="1800" baseline="-25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i</a:t>
            </a:r>
            <a:endParaRPr lang="de-DE" sz="1400" baseline="-250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31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4F2BC-A095-4CA8-BCE4-4B79ED5B4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Messdatenermittlung binär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DAD75A6-2C1E-4CA4-AD79-F6DADD7F6B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128233-ED01-46EC-A0E0-BC20F2FF6B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40604F8-668F-427F-A366-07C1D1F838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5F2DA97-4EFF-4C2C-83CC-05784048C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5" y="936270"/>
            <a:ext cx="4464496" cy="29610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2A7B3F-0790-4302-AB92-A638F62316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20" y="989393"/>
            <a:ext cx="4384768" cy="285978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689726C-E8B1-48E9-9429-CFD972CCC8F9}"/>
              </a:ext>
            </a:extLst>
          </p:cNvPr>
          <p:cNvSpPr txBox="1"/>
          <p:nvPr/>
        </p:nvSpPr>
        <p:spPr>
          <a:xfrm>
            <a:off x="179512" y="3780845"/>
            <a:ext cx="4603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4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</a:t>
            </a:r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Personendetektionen binär für ein Intervall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6E9AF1-D736-48C9-9A65-CC02851AE6EE}"/>
              </a:ext>
            </a:extLst>
          </p:cNvPr>
          <p:cNvSpPr txBox="1"/>
          <p:nvPr/>
        </p:nvSpPr>
        <p:spPr>
          <a:xfrm>
            <a:off x="4783262" y="3765017"/>
            <a:ext cx="4325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5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Personendetektionen binär für einen Tag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A681A-1259-4801-80FC-4B3662A589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32" y="932509"/>
            <a:ext cx="4753652" cy="28996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24000A4-1997-4A69-870E-7010BF5138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122" y="883253"/>
            <a:ext cx="4854365" cy="29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6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8962D-65EA-47D2-81E1-D4667FCD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Messdatenermittlung quantitativ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6B89741-0A13-463A-99E1-15F510A328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73800A-CF01-461F-8745-EE6A8BA76D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25DAB2F-260D-4A8C-82ED-F6B9A9651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C0F163-6337-465F-AFAE-AC19EC39D6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8" y="1079688"/>
            <a:ext cx="4327116" cy="276766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982FF49-4F1D-46BA-96A3-B12819CE3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28" y="987574"/>
            <a:ext cx="4465087" cy="285978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9797E7A-E7C4-40C6-933E-22CC0BCC8AE7}"/>
              </a:ext>
            </a:extLst>
          </p:cNvPr>
          <p:cNvSpPr txBox="1"/>
          <p:nvPr/>
        </p:nvSpPr>
        <p:spPr>
          <a:xfrm>
            <a:off x="254512" y="3791898"/>
            <a:ext cx="3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6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</a:t>
            </a:r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Personenraten </a:t>
            </a:r>
            <a:r>
              <a:rPr lang="el-GR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λ</a:t>
            </a:r>
            <a:r>
              <a:rPr lang="de-DE" sz="1600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i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für ein Intervall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729E54A-9CED-416E-BCA5-FA2B7F56F49C}"/>
              </a:ext>
            </a:extLst>
          </p:cNvPr>
          <p:cNvSpPr txBox="1"/>
          <p:nvPr/>
        </p:nvSpPr>
        <p:spPr>
          <a:xfrm>
            <a:off x="4932268" y="3791898"/>
            <a:ext cx="41108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7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</a:t>
            </a:r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Aufsummierte Personenraten </a:t>
            </a:r>
            <a:r>
              <a:rPr lang="el-GR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λ</a:t>
            </a:r>
            <a:r>
              <a:rPr lang="de-DE" sz="1600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i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für einen Tag</a:t>
            </a:r>
          </a:p>
        </p:txBody>
      </p:sp>
    </p:spTree>
    <p:extLst>
      <p:ext uri="{BB962C8B-B14F-4D97-AF65-F5344CB8AC3E}">
        <p14:creationId xmlns:p14="http://schemas.microsoft.com/office/powerpoint/2010/main" val="147362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70E62-D217-4948-8B07-AECA30DF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Server-Client-Struktur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47DF98F-F41E-46B3-9F92-48FC2CCE7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427660-C662-441E-91DA-AFFC87D40B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8EF39E-7095-4F91-9473-057F22482B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4347E6E-5153-4F4F-A37C-519608525FF2}"/>
              </a:ext>
            </a:extLst>
          </p:cNvPr>
          <p:cNvSpPr txBox="1"/>
          <p:nvPr/>
        </p:nvSpPr>
        <p:spPr>
          <a:xfrm>
            <a:off x="845253" y="4529420"/>
            <a:ext cx="4325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8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Informationsfluss des Modells 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7219215-5962-48EF-96F1-357FD57323E4}"/>
              </a:ext>
            </a:extLst>
          </p:cNvPr>
          <p:cNvGrpSpPr/>
          <p:nvPr/>
        </p:nvGrpSpPr>
        <p:grpSpPr>
          <a:xfrm>
            <a:off x="6733753" y="1852319"/>
            <a:ext cx="1446063" cy="1944216"/>
            <a:chOff x="5578705" y="1696018"/>
            <a:chExt cx="1377797" cy="1944216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C937C52-C161-4BE1-B211-E777CD29225F}"/>
                </a:ext>
              </a:extLst>
            </p:cNvPr>
            <p:cNvSpPr/>
            <p:nvPr/>
          </p:nvSpPr>
          <p:spPr bwMode="auto">
            <a:xfrm>
              <a:off x="5588350" y="1696018"/>
              <a:ext cx="1368152" cy="194421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05723D49-5997-48FC-852C-3E5F26150022}"/>
                </a:ext>
              </a:extLst>
            </p:cNvPr>
            <p:cNvCxnSpPr/>
            <p:nvPr/>
          </p:nvCxnSpPr>
          <p:spPr bwMode="auto">
            <a:xfrm>
              <a:off x="5578705" y="2193021"/>
              <a:ext cx="1368152" cy="0"/>
            </a:xfrm>
            <a:prstGeom prst="line">
              <a:avLst/>
            </a:prstGeom>
            <a:ln w="12700">
              <a:solidFill>
                <a:srgbClr val="40404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2A358AE8-A441-477B-97BA-8D41F685D959}"/>
              </a:ext>
            </a:extLst>
          </p:cNvPr>
          <p:cNvGrpSpPr/>
          <p:nvPr/>
        </p:nvGrpSpPr>
        <p:grpSpPr>
          <a:xfrm>
            <a:off x="974307" y="1841763"/>
            <a:ext cx="1459686" cy="1944216"/>
            <a:chOff x="5557487" y="1365340"/>
            <a:chExt cx="1390777" cy="1944216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B1063F11-0BD3-4C98-B9F6-62B6201937E8}"/>
                </a:ext>
              </a:extLst>
            </p:cNvPr>
            <p:cNvSpPr/>
            <p:nvPr/>
          </p:nvSpPr>
          <p:spPr bwMode="auto">
            <a:xfrm>
              <a:off x="5557487" y="1365340"/>
              <a:ext cx="1368152" cy="194421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208E8F8-5F14-4755-9DC9-622C98CBAD54}"/>
                </a:ext>
              </a:extLst>
            </p:cNvPr>
            <p:cNvCxnSpPr/>
            <p:nvPr/>
          </p:nvCxnSpPr>
          <p:spPr bwMode="auto">
            <a:xfrm>
              <a:off x="5580112" y="1851670"/>
              <a:ext cx="1368152" cy="0"/>
            </a:xfrm>
            <a:prstGeom prst="line">
              <a:avLst/>
            </a:prstGeom>
            <a:ln w="12700">
              <a:solidFill>
                <a:srgbClr val="40404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4D9F0D9B-02DB-4D2E-A1F4-E84EFAC7F8C5}"/>
              </a:ext>
            </a:extLst>
          </p:cNvPr>
          <p:cNvSpPr txBox="1"/>
          <p:nvPr/>
        </p:nvSpPr>
        <p:spPr>
          <a:xfrm>
            <a:off x="1094369" y="195619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itchFamily="34" charset="0"/>
              </a:rPr>
              <a:t>-Server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FF80015-B523-45B5-AF5F-763631E72153}"/>
              </a:ext>
            </a:extLst>
          </p:cNvPr>
          <p:cNvSpPr txBox="1"/>
          <p:nvPr/>
        </p:nvSpPr>
        <p:spPr>
          <a:xfrm>
            <a:off x="6965889" y="1960286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itchFamily="34" charset="0"/>
              </a:rPr>
              <a:t>Datenbank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329A09A-38AF-40B8-9B5B-FBF36305BB33}"/>
              </a:ext>
            </a:extLst>
          </p:cNvPr>
          <p:cNvSpPr txBox="1"/>
          <p:nvPr/>
        </p:nvSpPr>
        <p:spPr>
          <a:xfrm>
            <a:off x="929101" y="2369857"/>
            <a:ext cx="1368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itchFamily="34" charset="0"/>
              </a:rPr>
              <a:t>führt Fouriertransformation durch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itchFamily="34" charset="0"/>
              </a:rPr>
              <a:t>ermittelt die</a:t>
            </a:r>
            <a:r>
              <a:rPr lang="de-DE" sz="1200" i="1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de-DE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itchFamily="34" charset="0"/>
              </a:rPr>
              <a:t> prominentesten Frequenzen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9CD64FE-3810-456D-9ED4-CC936D978D93}"/>
              </a:ext>
            </a:extLst>
          </p:cNvPr>
          <p:cNvGrpSpPr/>
          <p:nvPr/>
        </p:nvGrpSpPr>
        <p:grpSpPr>
          <a:xfrm>
            <a:off x="3854030" y="1847638"/>
            <a:ext cx="1435940" cy="1944216"/>
            <a:chOff x="2836073" y="1296686"/>
            <a:chExt cx="1435940" cy="1944216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68F21F29-7ED8-418B-A0E0-41B7419CB047}"/>
                </a:ext>
              </a:extLst>
            </p:cNvPr>
            <p:cNvGrpSpPr/>
            <p:nvPr/>
          </p:nvGrpSpPr>
          <p:grpSpPr>
            <a:xfrm>
              <a:off x="2836073" y="1296686"/>
              <a:ext cx="1435940" cy="1944216"/>
              <a:chOff x="5262710" y="1207884"/>
              <a:chExt cx="1435940" cy="1944216"/>
            </a:xfrm>
          </p:grpSpPr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E1B3FBFC-4594-4972-8873-1BA4A685BB66}"/>
                  </a:ext>
                </a:extLst>
              </p:cNvPr>
              <p:cNvSpPr/>
              <p:nvPr/>
            </p:nvSpPr>
            <p:spPr bwMode="auto">
              <a:xfrm>
                <a:off x="5262710" y="1207884"/>
                <a:ext cx="1435940" cy="194421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1" charset="-128"/>
                </a:endParaRPr>
              </a:p>
            </p:txBody>
          </p: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666C6D76-7465-4999-9B9D-2EAADFC1D1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62710" y="1719083"/>
                <a:ext cx="1435940" cy="0"/>
              </a:xfrm>
              <a:prstGeom prst="line">
                <a:avLst/>
              </a:prstGeom>
              <a:ln w="12700">
                <a:solidFill>
                  <a:srgbClr val="40404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ABCC3E6-5960-4A8B-93E3-960A26E83104}"/>
                </a:ext>
              </a:extLst>
            </p:cNvPr>
            <p:cNvSpPr txBox="1"/>
            <p:nvPr/>
          </p:nvSpPr>
          <p:spPr>
            <a:xfrm>
              <a:off x="2975869" y="1414068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Calibri" pitchFamily="34" charset="0"/>
                </a:rPr>
                <a:t>FreMEn</a:t>
              </a:r>
              <a:r>
                <a:rPr lang="de-DE" sz="1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Calibri" pitchFamily="34" charset="0"/>
                </a:rPr>
                <a:t>-Client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ABB35072-5CA0-44E4-B0A6-54F3501A83D5}"/>
                </a:ext>
              </a:extLst>
            </p:cNvPr>
            <p:cNvSpPr txBox="1"/>
            <p:nvPr/>
          </p:nvSpPr>
          <p:spPr>
            <a:xfrm>
              <a:off x="2843347" y="1850458"/>
              <a:ext cx="13681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de-DE" sz="12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Calibri" pitchFamily="34" charset="0"/>
                </a:rPr>
                <a:t>rekonstruiert die Zellen des Gitters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de-DE" sz="12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Calibri" pitchFamily="34" charset="0"/>
                </a:rPr>
                <a:t>speichert Fourier-Parameter</a:t>
              </a: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F1FC60BA-3751-4015-98B8-56FBD11CE5F9}"/>
              </a:ext>
            </a:extLst>
          </p:cNvPr>
          <p:cNvSpPr txBox="1"/>
          <p:nvPr/>
        </p:nvSpPr>
        <p:spPr>
          <a:xfrm>
            <a:off x="6711828" y="2395351"/>
            <a:ext cx="1368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itchFamily="34" charset="0"/>
              </a:rPr>
              <a:t>beinhaltet Informationen zu den Zellen des Gitters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2A09EB88-7C03-4260-8F15-303AA19BEA66}"/>
              </a:ext>
            </a:extLst>
          </p:cNvPr>
          <p:cNvGrpSpPr/>
          <p:nvPr/>
        </p:nvGrpSpPr>
        <p:grpSpPr>
          <a:xfrm>
            <a:off x="1686179" y="3771989"/>
            <a:ext cx="2643390" cy="689299"/>
            <a:chOff x="4788024" y="3300004"/>
            <a:chExt cx="2643390" cy="689299"/>
          </a:xfrm>
        </p:grpSpPr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DA2E68D5-BED4-4BEE-84FD-15DD016A09D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31414" y="3327289"/>
              <a:ext cx="0" cy="662014"/>
            </a:xfrm>
            <a:prstGeom prst="straightConnector1">
              <a:avLst/>
            </a:prstGeom>
            <a:ln w="127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85DFBBF-0BF5-4BBC-B8EA-EE8CA7E5928E}"/>
                </a:ext>
              </a:extLst>
            </p:cNvPr>
            <p:cNvCxnSpPr/>
            <p:nvPr/>
          </p:nvCxnSpPr>
          <p:spPr bwMode="auto">
            <a:xfrm flipH="1">
              <a:off x="4788024" y="3982160"/>
              <a:ext cx="2643390" cy="0"/>
            </a:xfrm>
            <a:prstGeom prst="line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8B4B3515-2AE9-4C1E-813C-6346FC93CE4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88024" y="3300004"/>
              <a:ext cx="0" cy="682156"/>
            </a:xfrm>
            <a:prstGeom prst="line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B8ECB66A-1845-4345-A864-0808286444ED}"/>
              </a:ext>
            </a:extLst>
          </p:cNvPr>
          <p:cNvGrpSpPr/>
          <p:nvPr/>
        </p:nvGrpSpPr>
        <p:grpSpPr>
          <a:xfrm rot="10800000">
            <a:off x="4981944" y="1154379"/>
            <a:ext cx="1983945" cy="689299"/>
            <a:chOff x="4788024" y="3300004"/>
            <a:chExt cx="2643390" cy="689299"/>
          </a:xfrm>
        </p:grpSpPr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3AF4451E-044D-4AEE-BF2F-F3C7814D8F5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31414" y="3327289"/>
              <a:ext cx="0" cy="662014"/>
            </a:xfrm>
            <a:prstGeom prst="straightConnector1">
              <a:avLst/>
            </a:prstGeom>
            <a:ln w="127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3ECD8B63-83DB-40C3-8531-698969DEC403}"/>
                </a:ext>
              </a:extLst>
            </p:cNvPr>
            <p:cNvCxnSpPr/>
            <p:nvPr/>
          </p:nvCxnSpPr>
          <p:spPr bwMode="auto">
            <a:xfrm flipH="1">
              <a:off x="4788024" y="3982160"/>
              <a:ext cx="2643390" cy="0"/>
            </a:xfrm>
            <a:prstGeom prst="line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9CCBB90A-FAEE-4DC6-8EDD-51FC45408F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88024" y="3300004"/>
              <a:ext cx="0" cy="682156"/>
            </a:xfrm>
            <a:prstGeom prst="line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080E21BC-8018-437C-8C82-2813C464C24E}"/>
              </a:ext>
            </a:extLst>
          </p:cNvPr>
          <p:cNvGrpSpPr/>
          <p:nvPr/>
        </p:nvGrpSpPr>
        <p:grpSpPr>
          <a:xfrm rot="10800000">
            <a:off x="1811406" y="1151714"/>
            <a:ext cx="2643390" cy="689299"/>
            <a:chOff x="4788024" y="3300004"/>
            <a:chExt cx="2643390" cy="689299"/>
          </a:xfrm>
        </p:grpSpPr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30C09154-23FB-44AC-8B26-94E50BEC9AF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31414" y="3327289"/>
              <a:ext cx="0" cy="662014"/>
            </a:xfrm>
            <a:prstGeom prst="straightConnector1">
              <a:avLst/>
            </a:prstGeom>
            <a:ln w="127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B34BEBF3-4470-4EA2-ABDC-1AFFF38EF98B}"/>
                </a:ext>
              </a:extLst>
            </p:cNvPr>
            <p:cNvCxnSpPr/>
            <p:nvPr/>
          </p:nvCxnSpPr>
          <p:spPr bwMode="auto">
            <a:xfrm flipH="1">
              <a:off x="4788024" y="3982160"/>
              <a:ext cx="2643390" cy="0"/>
            </a:xfrm>
            <a:prstGeom prst="line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F6B37B13-5C23-49A0-9137-D9F16DCCBC9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88024" y="3300004"/>
              <a:ext cx="0" cy="682156"/>
            </a:xfrm>
            <a:prstGeom prst="line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0692F55E-76E1-4A18-8484-1267534F12EB}"/>
              </a:ext>
            </a:extLst>
          </p:cNvPr>
          <p:cNvSpPr txBox="1"/>
          <p:nvPr/>
        </p:nvSpPr>
        <p:spPr>
          <a:xfrm>
            <a:off x="2790076" y="876257"/>
            <a:ext cx="1431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de-DE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de-DE" sz="1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de-DE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1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de-DE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de-DE" sz="140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38F9225-813B-4092-9796-20A8ADE736D5}"/>
              </a:ext>
            </a:extLst>
          </p:cNvPr>
          <p:cNvSpPr txBox="1"/>
          <p:nvPr/>
        </p:nvSpPr>
        <p:spPr>
          <a:xfrm>
            <a:off x="5213973" y="782695"/>
            <a:ext cx="197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de-DE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sz="1400" b="1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400" b="1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e-DE" sz="1400" i="1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de-DE" sz="1400" b="1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de-DE" sz="1400" i="1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de-DE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de-DE" sz="1400" b="1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…,</a:t>
            </a:r>
            <a:r>
              <a:rPr lang="de-DE" sz="1400" b="1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b="1" i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e-DE" sz="1400" i="1" baseline="-25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de-DE" sz="1400" i="1" baseline="30000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DC2B2CE-2D6C-403A-98AD-27757C4CFC25}"/>
              </a:ext>
            </a:extLst>
          </p:cNvPr>
          <p:cNvSpPr txBox="1"/>
          <p:nvPr/>
        </p:nvSpPr>
        <p:spPr>
          <a:xfrm>
            <a:off x="2153932" y="4140493"/>
            <a:ext cx="2198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= (</a:t>
            </a:r>
            <a:r>
              <a:rPr lang="de-DE" sz="1400" i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de-DE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</a:t>
            </a:r>
            <a:r>
              <a:rPr lang="de-DE" sz="1600" i="1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e-DE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arg(P</a:t>
            </a:r>
            <a:r>
              <a:rPr lang="de-DE" sz="1600" i="1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e-DE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de-DE" sz="1400" i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1600" i="1" baseline="-25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e-DE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5BF5CFDA-46E5-4B8C-8415-FC507E750AD1}"/>
              </a:ext>
            </a:extLst>
          </p:cNvPr>
          <p:cNvSpPr txBox="1"/>
          <p:nvPr/>
        </p:nvSpPr>
        <p:spPr>
          <a:xfrm>
            <a:off x="2790076" y="1182324"/>
            <a:ext cx="1431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de-DE" sz="1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de-DE" sz="14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de-DE" sz="1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14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de-DE" sz="1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de-DE" sz="1400" i="1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4D23D6D-72DD-4D34-A995-4DA49FB912CA}"/>
              </a:ext>
            </a:extLst>
          </p:cNvPr>
          <p:cNvSpPr txBox="1"/>
          <p:nvPr/>
        </p:nvSpPr>
        <p:spPr>
          <a:xfrm>
            <a:off x="14286" y="994273"/>
            <a:ext cx="2376226" cy="30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  <a:latin typeface="Calibri" pitchFamily="34" charset="0"/>
              </a:rPr>
              <a:t>binäres Modell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041962B2-9825-476B-ADEE-CB77D996AF9D}"/>
              </a:ext>
            </a:extLst>
          </p:cNvPr>
          <p:cNvSpPr txBox="1"/>
          <p:nvPr/>
        </p:nvSpPr>
        <p:spPr>
          <a:xfrm>
            <a:off x="14287" y="1182226"/>
            <a:ext cx="2376226" cy="30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00B050"/>
                </a:solidFill>
                <a:latin typeface="Calibri" pitchFamily="34" charset="0"/>
              </a:rPr>
              <a:t>quantitatives Modell</a:t>
            </a:r>
          </a:p>
        </p:txBody>
      </p:sp>
    </p:spTree>
    <p:extLst>
      <p:ext uri="{BB962C8B-B14F-4D97-AF65-F5344CB8AC3E}">
        <p14:creationId xmlns:p14="http://schemas.microsoft.com/office/powerpoint/2010/main" val="18025159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ORDWRAP" val="0"/>
  <p:tag name="DEFAULTWIDTH" val="448"/>
  <p:tag name="DEFAULTHEIGHT" val="316"/>
  <p:tag name="MMPROD_NEXTUNIQUEID" val="10010"/>
  <p:tag name="MMPROD_UIDATA" val="&lt;database version=&quot;8.0&quot;&gt;&lt;object type=&quot;1&quot; unique_id=&quot;10001&quot;&gt;&lt;object type=&quot;8&quot; unique_id=&quot;70858&quot;&gt;&lt;/object&gt;&lt;object type=&quot;2&quot; unique_id=&quot;70859&quot;&gt;&lt;object type=&quot;3&quot; unique_id=&quot;70861&quot;&gt;&lt;property id=&quot;20148&quot; value=&quot;5&quot;/&gt;&lt;property id=&quot;20300&quot; value=&quot;Folie 1&quot;/&gt;&lt;property id=&quot;20307&quot; value=&quot;258&quot;/&gt;&lt;/object&gt;&lt;object type=&quot;3&quot; unique_id=&quot;71064&quot;&gt;&lt;property id=&quot;20148&quot; value=&quot;5&quot;/&gt;&lt;property id=&quot;20300&quot; value=&quot;Folie 2 - &amp;quot;Präsentationserstellung und Durchführung&amp;quot;&quot;/&gt;&lt;property id=&quot;20307&quot; value=&quot;263&quot;/&gt;&lt;/object&gt;&lt;object type=&quot;3&quot; unique_id=&quot;71066&quot;&gt;&lt;property id=&quot;20148&quot; value=&quot;5&quot;/&gt;&lt;property id=&quot;20300&quot; value=&quot;Folie 4 - &amp;quot;Farben und Symbole/Sonderzeichen&amp;quot;&quot;/&gt;&lt;property id=&quot;20307&quot; value=&quot;262&quot;/&gt;&lt;/object&gt;&lt;object type=&quot;3&quot; unique_id=&quot;71074&quot;&gt;&lt;property id=&quot;20148&quot; value=&quot;5&quot;/&gt;&lt;property id=&quot;20300&quot; value=&quot;Folie 3 - &amp;quot;Aufzählungszeichen und Schriftgrößen&amp;quot;&quot;/&gt;&lt;property id=&quot;20307&quot; value=&quot;265&quot;/&gt;&lt;/object&gt;&lt;/object&gt;&lt;/object&gt;&lt;/database&gt;"/>
  <p:tag name="SECTOMILLISECCONVERTED" val="1"/>
  <p:tag name="ISPRING_RESOURCE_PATHS_HASH_PRESENTER" val="d24f3b29358732617ce95795582bb535b63d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3278"/>
  <p:tag name="ORIGINALWIDTH" val="642,0896"/>
  <p:tag name="LATEXADDIN" val="\documentclass{article}&#10;\usepackage{amsmath}&#10;\pagestyle{empty}&#10;\begin{document}&#10;&#10;&#10;\begin{align*}&#10;e^{i \pi}&amp;=-1 \\&#10;\sum_{i=1}^{\infty}\frac{1}{2^i}&amp;=1&#10;\end{align*}&#10;&#10;\end{document}"/>
  <p:tag name="IGUANATEXSIZE" val="20"/>
  <p:tag name="IGUANATEXCURSOR" val="147"/>
  <p:tag name="TRANSPARENCY" val="Wahr"/>
  <p:tag name="FILENAME" val=""/>
  <p:tag name="LATEXENGINEID" val="1"/>
  <p:tag name="TEMPFOLDER" val=".\t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Studentenrunde_Robotik">
  <a:themeElements>
    <a:clrScheme name="Benutzerdefiniert 8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509B"/>
      </a:accent1>
      <a:accent2>
        <a:srgbClr val="99B9D8"/>
      </a:accent2>
      <a:accent3>
        <a:srgbClr val="CCDCEB"/>
      </a:accent3>
      <a:accent4>
        <a:srgbClr val="C8D317"/>
      </a:accent4>
      <a:accent5>
        <a:srgbClr val="E77B29"/>
      </a:accent5>
      <a:accent6>
        <a:srgbClr val="999999"/>
      </a:accent6>
      <a:hlink>
        <a:srgbClr val="00509B"/>
      </a:hlink>
      <a:folHlink>
        <a:srgbClr val="800080"/>
      </a:folHlink>
    </a:clrScheme>
    <a:fontScheme name="imes-Folienmaster">
      <a:majorFont>
        <a:latin typeface="Agfa Rotis Sans Serif"/>
        <a:ea typeface="ＭＳ Ｐゴシック"/>
        <a:cs typeface=""/>
      </a:majorFont>
      <a:minorFont>
        <a:latin typeface="Agfa Rotis Sans Serif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ln>
          <a:solidFill>
            <a:srgbClr val="404040"/>
          </a:solidFill>
          <a:headEnd type="none" w="med" len="med"/>
          <a:tailEnd type="none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dirty="0" smtClean="0">
            <a:solidFill>
              <a:schemeClr val="bg2">
                <a:lumMod val="75000"/>
                <a:lumOff val="25000"/>
              </a:schemeClr>
            </a:solidFill>
            <a:latin typeface="Calibri" pitchFamily="34" charset="0"/>
          </a:defRPr>
        </a:defPPr>
      </a:lstStyle>
    </a:txDef>
  </a:objectDefaults>
  <a:extraClrSchemeLst>
    <a:extraClrScheme>
      <a:clrScheme name="imes-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7" id="{BAE258E1-5797-45B2-B40D-EF3F41FACCED}" vid="{5527BC22-D849-4218-A6C0-281613764C9A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Vorlage_Studentenrunde_RAS</Template>
  <TotalTime>0</TotalTime>
  <Words>1789</Words>
  <Application>Microsoft Office PowerPoint</Application>
  <PresentationFormat>Bildschirmpräsentation (16:9)</PresentationFormat>
  <Paragraphs>293</Paragraphs>
  <Slides>29</Slides>
  <Notes>3</Notes>
  <HiddenSlides>6</HiddenSlides>
  <MMClips>1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9" baseType="lpstr">
      <vt:lpstr>Arial</vt:lpstr>
      <vt:lpstr>Wingdings 3</vt:lpstr>
      <vt:lpstr>Times New Roman</vt:lpstr>
      <vt:lpstr>Calibri</vt:lpstr>
      <vt:lpstr>Courier New</vt:lpstr>
      <vt:lpstr>Wingdings</vt:lpstr>
      <vt:lpstr>Agfa Rotis Sans Serif</vt:lpstr>
      <vt:lpstr>Symbol</vt:lpstr>
      <vt:lpstr>Studentenrunde_Robotik</vt:lpstr>
      <vt:lpstr>Acrobat Document</vt:lpstr>
      <vt:lpstr>Hinweise</vt:lpstr>
      <vt:lpstr>Frequenzbasierte Modellierung zur Prädiktion von Personen-Auftrittswahrscheinlichkeiten</vt:lpstr>
      <vt:lpstr>Fragestellung und Motivation</vt:lpstr>
      <vt:lpstr>Gliederung des Vortrags</vt:lpstr>
      <vt:lpstr>Existierende Ansätze zur Beschreibung zeitabhängiger Umweltzustände </vt:lpstr>
      <vt:lpstr>Messdatenermittlung</vt:lpstr>
      <vt:lpstr>Messdatenermittlung binär</vt:lpstr>
      <vt:lpstr>Messdatenermittlung quantitativ</vt:lpstr>
      <vt:lpstr>Server-Client-Struktur</vt:lpstr>
      <vt:lpstr>Messdatenverarbeitung Server-seitig</vt:lpstr>
      <vt:lpstr>Messdatenverarbeitung Server-seitig</vt:lpstr>
      <vt:lpstr>Messdatenverarbeitung Server-seitig</vt:lpstr>
      <vt:lpstr>Messdatenverarbeitung Server-seitig</vt:lpstr>
      <vt:lpstr>Aruba-Datensatz</vt:lpstr>
      <vt:lpstr>UOL-Datensatz</vt:lpstr>
      <vt:lpstr>PowerPoint-Präsentation</vt:lpstr>
      <vt:lpstr>Prädiktionsfehler</vt:lpstr>
      <vt:lpstr>UOL-Datesatz</vt:lpstr>
      <vt:lpstr>PowerPoint-Präsentation</vt:lpstr>
      <vt:lpstr>Prädiktionsfehler</vt:lpstr>
      <vt:lpstr>UOL-Datensatz</vt:lpstr>
      <vt:lpstr>PowerPoint-Präsentation</vt:lpstr>
      <vt:lpstr>Quellen</vt:lpstr>
      <vt:lpstr>Diskussion </vt:lpstr>
      <vt:lpstr>Plots einfügen</vt:lpstr>
      <vt:lpstr>Gleichungen</vt:lpstr>
      <vt:lpstr>Video einfügen und in Klickreihenfolge einbinden </vt:lpstr>
      <vt:lpstr>Normen und Konventionen</vt:lpstr>
      <vt:lpstr>Abschlussvortrag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</dc:title>
  <dc:creator>Adrian Kleimeier</dc:creator>
  <cp:lastModifiedBy>Adrian Kleimeier</cp:lastModifiedBy>
  <cp:revision>207</cp:revision>
  <dcterms:created xsi:type="dcterms:W3CDTF">2020-09-15T12:00:16Z</dcterms:created>
  <dcterms:modified xsi:type="dcterms:W3CDTF">2021-02-02T16:01:21Z</dcterms:modified>
</cp:coreProperties>
</file>